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5" r:id="rId1"/>
  </p:sldMasterIdLst>
  <p:notesMasterIdLst>
    <p:notesMasterId r:id="rId48"/>
  </p:notesMasterIdLst>
  <p:sldIdLst>
    <p:sldId id="256" r:id="rId2"/>
    <p:sldId id="257" r:id="rId3"/>
    <p:sldId id="258" r:id="rId4"/>
    <p:sldId id="308" r:id="rId5"/>
    <p:sldId id="261" r:id="rId6"/>
    <p:sldId id="259" r:id="rId7"/>
    <p:sldId id="303" r:id="rId8"/>
    <p:sldId id="309" r:id="rId9"/>
    <p:sldId id="262" r:id="rId10"/>
    <p:sldId id="264" r:id="rId11"/>
    <p:sldId id="263" r:id="rId12"/>
    <p:sldId id="265" r:id="rId13"/>
    <p:sldId id="266" r:id="rId14"/>
    <p:sldId id="268" r:id="rId15"/>
    <p:sldId id="267" r:id="rId16"/>
    <p:sldId id="270" r:id="rId17"/>
    <p:sldId id="271" r:id="rId18"/>
    <p:sldId id="272" r:id="rId19"/>
    <p:sldId id="273" r:id="rId20"/>
    <p:sldId id="306" r:id="rId21"/>
    <p:sldId id="307" r:id="rId22"/>
    <p:sldId id="285" r:id="rId23"/>
    <p:sldId id="275" r:id="rId24"/>
    <p:sldId id="276" r:id="rId25"/>
    <p:sldId id="277" r:id="rId26"/>
    <p:sldId id="278" r:id="rId27"/>
    <p:sldId id="279" r:id="rId28"/>
    <p:sldId id="280" r:id="rId29"/>
    <p:sldId id="282" r:id="rId30"/>
    <p:sldId id="283" r:id="rId31"/>
    <p:sldId id="304" r:id="rId32"/>
    <p:sldId id="288" r:id="rId33"/>
    <p:sldId id="289" r:id="rId34"/>
    <p:sldId id="290" r:id="rId35"/>
    <p:sldId id="291" r:id="rId36"/>
    <p:sldId id="292" r:id="rId37"/>
    <p:sldId id="293" r:id="rId38"/>
    <p:sldId id="294" r:id="rId39"/>
    <p:sldId id="295" r:id="rId40"/>
    <p:sldId id="296" r:id="rId41"/>
    <p:sldId id="297" r:id="rId42"/>
    <p:sldId id="298" r:id="rId43"/>
    <p:sldId id="305" r:id="rId44"/>
    <p:sldId id="299" r:id="rId45"/>
    <p:sldId id="300" r:id="rId46"/>
    <p:sldId id="30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 Rahbar" initials="AR"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30" autoAdjust="0"/>
    <p:restoredTop sz="70475" autoAdjust="0"/>
  </p:normalViewPr>
  <p:slideViewPr>
    <p:cSldViewPr snapToGrid="0">
      <p:cViewPr>
        <p:scale>
          <a:sx n="69" d="100"/>
          <a:sy n="69" d="100"/>
        </p:scale>
        <p:origin x="-834"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8C17FA-735E-4CA3-9C79-D59475F204BE}" type="datetimeFigureOut">
              <a:rPr lang="en-US" smtClean="0"/>
              <a:t>8/7/2014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9A784C-AFBE-4BD4-A7A8-9BFB56BB9133}" type="slidenum">
              <a:rPr lang="en-US" smtClean="0"/>
              <a:t>‹#›</a:t>
            </a:fld>
            <a:endParaRPr lang="en-US"/>
          </a:p>
        </p:txBody>
      </p:sp>
    </p:spTree>
    <p:extLst>
      <p:ext uri="{BB962C8B-B14F-4D97-AF65-F5344CB8AC3E}">
        <p14:creationId xmlns:p14="http://schemas.microsoft.com/office/powerpoint/2010/main" val="203594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1</a:t>
            </a:fld>
            <a:endParaRPr lang="en-US"/>
          </a:p>
        </p:txBody>
      </p:sp>
    </p:spTree>
    <p:extLst>
      <p:ext uri="{BB962C8B-B14F-4D97-AF65-F5344CB8AC3E}">
        <p14:creationId xmlns:p14="http://schemas.microsoft.com/office/powerpoint/2010/main" val="2951162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Fixup</a:t>
            </a:r>
            <a:r>
              <a:rPr lang="en-US" dirty="0" smtClean="0"/>
              <a:t> is the code needed to help recreate the original code</a:t>
            </a:r>
            <a:r>
              <a:rPr lang="en-US" baseline="0" dirty="0" smtClean="0"/>
              <a:t> flow for the particular instance.</a:t>
            </a:r>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37</a:t>
            </a:fld>
            <a:endParaRPr lang="en-US"/>
          </a:p>
        </p:txBody>
      </p:sp>
    </p:spTree>
    <p:extLst>
      <p:ext uri="{BB962C8B-B14F-4D97-AF65-F5344CB8AC3E}">
        <p14:creationId xmlns:p14="http://schemas.microsoft.com/office/powerpoint/2010/main" val="3946790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7FB600-57F0-4236-B812-E0B333BDCDA4}" type="slidenum">
              <a:rPr lang="en-US" smtClean="0"/>
              <a:t>38</a:t>
            </a:fld>
            <a:endParaRPr lang="en-US"/>
          </a:p>
        </p:txBody>
      </p:sp>
    </p:spTree>
    <p:extLst>
      <p:ext uri="{BB962C8B-B14F-4D97-AF65-F5344CB8AC3E}">
        <p14:creationId xmlns:p14="http://schemas.microsoft.com/office/powerpoint/2010/main" val="30609499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Fixups</a:t>
            </a:r>
            <a:r>
              <a:rPr lang="en-US" dirty="0" smtClean="0"/>
              <a:t> are highlighted</a:t>
            </a:r>
          </a:p>
          <a:p>
            <a:r>
              <a:rPr lang="en-US" dirty="0" smtClean="0"/>
              <a:t>Red highlighted block is the patched binary</a:t>
            </a:r>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43</a:t>
            </a:fld>
            <a:endParaRPr lang="en-US"/>
          </a:p>
        </p:txBody>
      </p:sp>
    </p:spTree>
    <p:extLst>
      <p:ext uri="{BB962C8B-B14F-4D97-AF65-F5344CB8AC3E}">
        <p14:creationId xmlns:p14="http://schemas.microsoft.com/office/powerpoint/2010/main" val="2669121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f </a:t>
            </a:r>
            <a:r>
              <a:rPr lang="en-US" dirty="0" err="1" smtClean="0"/>
              <a:t>inlining</a:t>
            </a:r>
            <a:endParaRPr lang="en-US" dirty="0" smtClean="0"/>
          </a:p>
          <a:p>
            <a:r>
              <a:rPr lang="en-US" dirty="0" smtClean="0"/>
              <a:t>The effect of </a:t>
            </a:r>
            <a:r>
              <a:rPr lang="en-US" dirty="0" err="1" smtClean="0"/>
              <a:t>inlining</a:t>
            </a:r>
            <a:r>
              <a:rPr lang="en-US" dirty="0" smtClean="0"/>
              <a:t> on RE</a:t>
            </a:r>
          </a:p>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2</a:t>
            </a:fld>
            <a:endParaRPr lang="en-US"/>
          </a:p>
        </p:txBody>
      </p:sp>
    </p:spTree>
    <p:extLst>
      <p:ext uri="{BB962C8B-B14F-4D97-AF65-F5344CB8AC3E}">
        <p14:creationId xmlns:p14="http://schemas.microsoft.com/office/powerpoint/2010/main" val="1100614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inserting the function code at the address of each function call thereby saving the overhead of function invocation and return (register saving and restore) by avoiding a jump to a sub-routine.</a:t>
            </a:r>
          </a:p>
          <a:p>
            <a:r>
              <a:rPr lang="en-US" sz="1200" b="0" i="0" kern="1200" dirty="0" smtClean="0">
                <a:solidFill>
                  <a:schemeClr val="tx1"/>
                </a:solidFill>
                <a:effectLst/>
                <a:latin typeface="+mn-lt"/>
                <a:ea typeface="+mn-ea"/>
                <a:cs typeface="+mn-cs"/>
              </a:rPr>
              <a:t>It is faster, there is no register saving or restoring. It is a waste of memory if the function is</a:t>
            </a:r>
            <a:r>
              <a:rPr lang="en-US" sz="1200" b="0" i="0" kern="1200" baseline="0" dirty="0" smtClean="0">
                <a:solidFill>
                  <a:schemeClr val="tx1"/>
                </a:solidFill>
                <a:effectLst/>
                <a:latin typeface="+mn-lt"/>
                <a:ea typeface="+mn-ea"/>
                <a:cs typeface="+mn-cs"/>
              </a:rPr>
              <a:t> called from 100 places.</a:t>
            </a:r>
          </a:p>
          <a:p>
            <a:r>
              <a:rPr lang="en-US" sz="1200" b="0" i="0" kern="1200" baseline="0" dirty="0" smtClean="0">
                <a:solidFill>
                  <a:schemeClr val="tx1"/>
                </a:solidFill>
                <a:effectLst/>
                <a:latin typeface="+mn-lt"/>
                <a:ea typeface="+mn-ea"/>
                <a:cs typeface="+mn-cs"/>
              </a:rPr>
              <a:t>In C++ the inline keyword can be used to request </a:t>
            </a:r>
            <a:r>
              <a:rPr lang="en-US" sz="1200" b="0" i="0" kern="1200" baseline="0" dirty="0" err="1" smtClean="0">
                <a:solidFill>
                  <a:schemeClr val="tx1"/>
                </a:solidFill>
                <a:effectLst/>
                <a:latin typeface="+mn-lt"/>
                <a:ea typeface="+mn-ea"/>
                <a:cs typeface="+mn-cs"/>
              </a:rPr>
              <a:t>inlining</a:t>
            </a:r>
            <a:r>
              <a:rPr lang="en-US" sz="1200" b="0" i="0" kern="1200" baseline="0" dirty="0" smtClean="0">
                <a:solidFill>
                  <a:schemeClr val="tx1"/>
                </a:solidFill>
                <a:effectLst/>
                <a:latin typeface="+mn-lt"/>
                <a:ea typeface="+mn-ea"/>
                <a:cs typeface="+mn-cs"/>
              </a:rPr>
              <a:t> from the compiler.  There is no guarantee that the compiler will respect that request.</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GCC : </a:t>
            </a:r>
            <a:r>
              <a:rPr lang="en-US" sz="1200" kern="1200" dirty="0" smtClean="0">
                <a:solidFill>
                  <a:schemeClr val="tx1"/>
                </a:solidFill>
                <a:effectLst/>
                <a:latin typeface="+mn-lt"/>
                <a:ea typeface="+mn-ea"/>
                <a:cs typeface="+mn-cs"/>
              </a:rPr>
              <a:t>__attribute__((</a:t>
            </a:r>
            <a:r>
              <a:rPr lang="en-US" sz="1200" kern="1200" dirty="0" err="1" smtClean="0">
                <a:solidFill>
                  <a:schemeClr val="tx1"/>
                </a:solidFill>
                <a:effectLst/>
                <a:latin typeface="+mn-lt"/>
                <a:ea typeface="+mn-ea"/>
                <a:cs typeface="+mn-cs"/>
              </a:rPr>
              <a:t>always_inline</a:t>
            </a:r>
            <a:r>
              <a:rPr lang="en-US" sz="1200" kern="1200" dirty="0" smtClean="0">
                <a:solidFill>
                  <a:schemeClr val="tx1"/>
                </a:solidFill>
                <a:effectLst/>
                <a:latin typeface="+mn-lt"/>
                <a:ea typeface="+mn-ea"/>
                <a:cs typeface="+mn-cs"/>
              </a:rPr>
              <a:t>))</a:t>
            </a:r>
          </a:p>
          <a:p>
            <a:r>
              <a:rPr lang="en-US" sz="1200" b="0" i="0" kern="1200" baseline="0" dirty="0" smtClean="0">
                <a:solidFill>
                  <a:schemeClr val="tx1"/>
                </a:solidFill>
                <a:effectLst/>
                <a:latin typeface="+mn-lt"/>
                <a:ea typeface="+mn-ea"/>
                <a:cs typeface="+mn-cs"/>
              </a:rPr>
              <a:t>VC: __</a:t>
            </a:r>
            <a:r>
              <a:rPr lang="en-US" sz="1200" b="0" i="0" kern="1200" baseline="0" dirty="0" err="1" smtClean="0">
                <a:solidFill>
                  <a:schemeClr val="tx1"/>
                </a:solidFill>
                <a:effectLst/>
                <a:latin typeface="+mn-lt"/>
                <a:ea typeface="+mn-ea"/>
                <a:cs typeface="+mn-cs"/>
              </a:rPr>
              <a:t>forceinline</a:t>
            </a:r>
            <a:endParaRPr lang="en-US" sz="1200" b="0" i="0" kern="1200" baseline="0" dirty="0" smtClean="0">
              <a:solidFill>
                <a:schemeClr val="tx1"/>
              </a:solidFill>
              <a:effectLst/>
              <a:latin typeface="+mn-lt"/>
              <a:ea typeface="+mn-ea"/>
              <a:cs typeface="+mn-cs"/>
            </a:endParaRPr>
          </a:p>
          <a:p>
            <a:endParaRPr lang="en-US" sz="1200" b="0" i="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5</a:t>
            </a:fld>
            <a:endParaRPr lang="en-US"/>
          </a:p>
        </p:txBody>
      </p:sp>
    </p:spTree>
    <p:extLst>
      <p:ext uri="{BB962C8B-B14F-4D97-AF65-F5344CB8AC3E}">
        <p14:creationId xmlns:p14="http://schemas.microsoft.com/office/powerpoint/2010/main" val="37868534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Forced </a:t>
            </a:r>
            <a:r>
              <a:rPr lang="en-US" dirty="0" err="1" smtClean="0"/>
              <a:t>inlining</a:t>
            </a:r>
            <a:r>
              <a:rPr lang="en-US" dirty="0" smtClean="0"/>
              <a:t> is</a:t>
            </a:r>
            <a:r>
              <a:rPr lang="en-US" baseline="0" dirty="0" smtClean="0"/>
              <a:t> used as a simple form of control flow obfuscation.</a:t>
            </a:r>
          </a:p>
          <a:p>
            <a:r>
              <a:rPr lang="en-US" dirty="0" smtClean="0"/>
              <a:t>It increases the complexity of analysis,</a:t>
            </a:r>
            <a:r>
              <a:rPr lang="en-US" baseline="0" dirty="0" smtClean="0"/>
              <a:t> it is much easier to reverse a set of small functions  with a simple logic than a huge function that does a lot.</a:t>
            </a:r>
          </a:p>
          <a:p>
            <a:r>
              <a:rPr lang="en-US" baseline="0" dirty="0" smtClean="0"/>
              <a:t>While reversing, we get accustomed to the patterns that we see in that binary and tend to recognize them later. But it is still time consuming to reanalyzed the same pattern.</a:t>
            </a:r>
          </a:p>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6</a:t>
            </a:fld>
            <a:endParaRPr lang="en-US"/>
          </a:p>
        </p:txBody>
      </p:sp>
    </p:spTree>
    <p:extLst>
      <p:ext uri="{BB962C8B-B14F-4D97-AF65-F5344CB8AC3E}">
        <p14:creationId xmlns:p14="http://schemas.microsoft.com/office/powerpoint/2010/main" val="2047839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there are three instance of</a:t>
            </a:r>
            <a:r>
              <a:rPr lang="en-US" baseline="0" dirty="0" smtClean="0"/>
              <a:t> the same function </a:t>
            </a:r>
            <a:r>
              <a:rPr lang="en-US" baseline="0" dirty="0" err="1" smtClean="0"/>
              <a:t>inlined</a:t>
            </a:r>
            <a:r>
              <a:rPr lang="en-US" baseline="0" dirty="0" smtClean="0"/>
              <a:t>, we should know that they are the same</a:t>
            </a:r>
          </a:p>
          <a:p>
            <a:endParaRPr lang="en-US" baseline="0" dirty="0" smtClean="0"/>
          </a:p>
          <a:p>
            <a:r>
              <a:rPr lang="en-US" baseline="0" dirty="0" smtClean="0"/>
              <a:t>Interaction with a CFG that has </a:t>
            </a:r>
            <a:r>
              <a:rPr lang="en-US" baseline="0" dirty="0" err="1" smtClean="0"/>
              <a:t>inlined</a:t>
            </a:r>
            <a:r>
              <a:rPr lang="en-US" baseline="0" dirty="0" smtClean="0"/>
              <a:t> function is very difficult if not impossible. Visualization should be simplified by regrouping nodes of an inline function as a single node. </a:t>
            </a:r>
          </a:p>
          <a:p>
            <a:endParaRPr lang="en-US" baseline="0" dirty="0" smtClean="0"/>
          </a:p>
          <a:p>
            <a:r>
              <a:rPr lang="en-US" baseline="0" dirty="0" smtClean="0"/>
              <a:t>We would like to rewrite the binary and outline the functions. This will help for easier </a:t>
            </a:r>
            <a:r>
              <a:rPr lang="en-US" baseline="0" dirty="0" err="1" smtClean="0"/>
              <a:t>decompilation</a:t>
            </a:r>
            <a:r>
              <a:rPr lang="en-US" baseline="0" dirty="0" smtClean="0"/>
              <a:t> and visualization.</a:t>
            </a:r>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10</a:t>
            </a:fld>
            <a:endParaRPr lang="en-US"/>
          </a:p>
        </p:txBody>
      </p:sp>
    </p:spTree>
    <p:extLst>
      <p:ext uri="{BB962C8B-B14F-4D97-AF65-F5344CB8AC3E}">
        <p14:creationId xmlns:p14="http://schemas.microsoft.com/office/powerpoint/2010/main" val="361891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we are looking for a solution to detect </a:t>
            </a:r>
            <a:r>
              <a:rPr lang="en-US" dirty="0" err="1" smtClean="0"/>
              <a:t>inlined</a:t>
            </a:r>
            <a:r>
              <a:rPr lang="en-US" dirty="0" smtClean="0"/>
              <a:t> functions that have</a:t>
            </a:r>
            <a:r>
              <a:rPr lang="en-US" baseline="0" dirty="0" smtClean="0"/>
              <a:t> been created to thwart reverse engineering.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a function has been </a:t>
            </a:r>
            <a:r>
              <a:rPr lang="en-US" baseline="0" dirty="0" err="1" smtClean="0"/>
              <a:t>inlined</a:t>
            </a:r>
            <a:r>
              <a:rPr lang="en-US" baseline="0" dirty="0" smtClean="0"/>
              <a:t> a single time, it does not add to the complexity of our analysis.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has to be </a:t>
            </a:r>
            <a:r>
              <a:rPr lang="en-US" dirty="0" err="1" smtClean="0"/>
              <a:t>inlined</a:t>
            </a:r>
            <a:r>
              <a:rPr lang="en-US" dirty="0" smtClean="0"/>
              <a:t> at least twice to be considered as waste of analysis time for us.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there are MACRO’s which produces</a:t>
            </a:r>
            <a:r>
              <a:rPr lang="en-US" baseline="0" dirty="0" smtClean="0"/>
              <a:t>  the same equivalent code multiple time, we still want to match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Now we need a way to detect multiple equivalent code sequence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first problem to overcome is to find a way to detect inline functions.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we are looking for a solution to detect </a:t>
            </a:r>
            <a:r>
              <a:rPr lang="en-US" dirty="0" err="1" smtClean="0"/>
              <a:t>inlined</a:t>
            </a:r>
            <a:r>
              <a:rPr lang="en-US" dirty="0" smtClean="0"/>
              <a:t> functions that have</a:t>
            </a:r>
            <a:r>
              <a:rPr lang="en-US" baseline="0" dirty="0" smtClean="0"/>
              <a:t> been created to thwart reverse engineering.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If a function has been </a:t>
            </a:r>
            <a:r>
              <a:rPr lang="en-US" baseline="0" dirty="0" err="1" smtClean="0"/>
              <a:t>inlined</a:t>
            </a:r>
            <a:r>
              <a:rPr lang="en-US" baseline="0" dirty="0" smtClean="0"/>
              <a:t> a single time, it does not add to the complexity of our analysis.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p>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11</a:t>
            </a:fld>
            <a:endParaRPr lang="en-US"/>
          </a:p>
        </p:txBody>
      </p:sp>
    </p:spTree>
    <p:extLst>
      <p:ext uri="{BB962C8B-B14F-4D97-AF65-F5344CB8AC3E}">
        <p14:creationId xmlns:p14="http://schemas.microsoft.com/office/powerpoint/2010/main" val="3716827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 high level independent from the program’s format either binary or source/</a:t>
            </a:r>
          </a:p>
          <a:p>
            <a:r>
              <a:rPr lang="en-US" dirty="0" smtClean="0"/>
              <a:t>We can detect </a:t>
            </a:r>
            <a:r>
              <a:rPr lang="en-US" dirty="0" err="1" smtClean="0"/>
              <a:t>inlined</a:t>
            </a:r>
            <a:r>
              <a:rPr lang="en-US" dirty="0" smtClean="0"/>
              <a:t> function like this:</a:t>
            </a:r>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12</a:t>
            </a:fld>
            <a:endParaRPr lang="en-US"/>
          </a:p>
        </p:txBody>
      </p:sp>
    </p:spTree>
    <p:extLst>
      <p:ext uri="{BB962C8B-B14F-4D97-AF65-F5344CB8AC3E}">
        <p14:creationId xmlns:p14="http://schemas.microsoft.com/office/powerpoint/2010/main" val="29113244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Extract some feature from a block and calculate a digest</a:t>
            </a:r>
          </a:p>
          <a:p>
            <a:r>
              <a:rPr lang="en-US" dirty="0" smtClean="0"/>
              <a:t>Simply compare the digest  </a:t>
            </a:r>
          </a:p>
          <a:p>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15</a:t>
            </a:fld>
            <a:endParaRPr lang="en-US"/>
          </a:p>
        </p:txBody>
      </p:sp>
    </p:spTree>
    <p:extLst>
      <p:ext uri="{BB962C8B-B14F-4D97-AF65-F5344CB8AC3E}">
        <p14:creationId xmlns:p14="http://schemas.microsoft.com/office/powerpoint/2010/main" val="1980781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http://static.googleusercontent.com/media/www.zynamics.com/en/us/downloads/bindiffsstic05-1.pdf</a:t>
            </a:r>
          </a:p>
          <a:p>
            <a:r>
              <a:rPr lang="en-US" dirty="0" smtClean="0"/>
              <a:t>SPP(Small Prime Product) </a:t>
            </a:r>
            <a:endParaRPr lang="en-US" dirty="0"/>
          </a:p>
        </p:txBody>
      </p:sp>
      <p:sp>
        <p:nvSpPr>
          <p:cNvPr id="4" name="Slide Number Placeholder 3"/>
          <p:cNvSpPr>
            <a:spLocks noGrp="1"/>
          </p:cNvSpPr>
          <p:nvPr>
            <p:ph type="sldNum" sz="quarter" idx="10"/>
          </p:nvPr>
        </p:nvSpPr>
        <p:spPr/>
        <p:txBody>
          <a:bodyPr/>
          <a:lstStyle/>
          <a:p>
            <a:fld id="{259A784C-AFBE-4BD4-A7A8-9BFB56BB9133}" type="slidenum">
              <a:rPr lang="en-US" smtClean="0"/>
              <a:t>18</a:t>
            </a:fld>
            <a:endParaRPr lang="en-US"/>
          </a:p>
        </p:txBody>
      </p:sp>
    </p:spTree>
    <p:extLst>
      <p:ext uri="{BB962C8B-B14F-4D97-AF65-F5344CB8AC3E}">
        <p14:creationId xmlns:p14="http://schemas.microsoft.com/office/powerpoint/2010/main" val="32163113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42656500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51B0F-4488-47D4-8937-5274CD2D13F6}" type="datetimeFigureOut">
              <a:rPr lang="en-US" smtClean="0"/>
              <a:t>8/7/2014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328287919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20653724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208257011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343425635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227715"/>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3251B0F-4488-47D4-8937-5274CD2D13F6}" type="datetimeFigureOut">
              <a:rPr lang="en-US" smtClean="0"/>
              <a:t>8/7/2014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279626958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219694"/>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3251B0F-4488-47D4-8937-5274CD2D13F6}" type="datetimeFigureOut">
              <a:rPr lang="en-US" smtClean="0"/>
              <a:t>8/7/2014</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28594685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227715"/>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179700526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116374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4" y="2603500"/>
            <a:ext cx="8825659" cy="34163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dirty="0"/>
          </a:p>
        </p:txBody>
      </p:sp>
      <p:sp>
        <p:nvSpPr>
          <p:cNvPr id="7" name="Title 6"/>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7315246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4" y="1584832"/>
            <a:ext cx="8825659" cy="46475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dirty="0"/>
          </a:p>
        </p:txBody>
      </p:sp>
      <p:sp>
        <p:nvSpPr>
          <p:cNvPr id="7" name="Title 6"/>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37134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51B0F-4488-47D4-8937-5274CD2D13F6}" type="datetimeFigureOut">
              <a:rPr lang="en-US" smtClean="0"/>
              <a:t>8/7/2014</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15246326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3251B0F-4488-47D4-8937-5274CD2D13F6}" type="datetimeFigureOut">
              <a:rPr lang="en-US" smtClean="0"/>
              <a:t>8/7/2014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10932778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3251B0F-4488-47D4-8937-5274CD2D13F6}" type="datetimeFigureOut">
              <a:rPr lang="en-US" smtClean="0"/>
              <a:t>8/7/2014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12937022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227715"/>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3251B0F-4488-47D4-8937-5274CD2D13F6}" type="datetimeFigureOut">
              <a:rPr lang="en-US" smtClean="0"/>
              <a:t>8/7/2014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32944280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51B0F-4488-47D4-8937-5274CD2D13F6}" type="datetimeFigureOut">
              <a:rPr lang="en-US" smtClean="0"/>
              <a:t>8/7/2014</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15533430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51B0F-4488-47D4-8937-5274CD2D13F6}" type="datetimeFigureOut">
              <a:rPr lang="en-US" smtClean="0"/>
              <a:t>8/7/2014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343121590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51B0F-4488-47D4-8937-5274CD2D13F6}" type="datetimeFigureOut">
              <a:rPr lang="en-US" smtClean="0"/>
              <a:t>8/7/2014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350F80D8-18DE-4603-9166-0EEC77F340F3}" type="slidenum">
              <a:rPr lang="en-US" smtClean="0"/>
              <a:t>‹#›</a:t>
            </a:fld>
            <a:endParaRPr lang="en-US"/>
          </a:p>
        </p:txBody>
      </p:sp>
    </p:spTree>
    <p:extLst>
      <p:ext uri="{BB962C8B-B14F-4D97-AF65-F5344CB8AC3E}">
        <p14:creationId xmlns:p14="http://schemas.microsoft.com/office/powerpoint/2010/main" val="38171170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1587"/>
            <a:ext cx="12192000" cy="6856413"/>
            <a:chOff x="0" y="1587"/>
            <a:chExt cx="12192000" cy="6856413"/>
          </a:xfrm>
        </p:grpSpPr>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7" name="Rectangle 6"/>
            <p:cNvSpPr/>
            <p:nvPr/>
          </p:nvSpPr>
          <p:spPr>
            <a:xfrm>
              <a:off x="0" y="114275"/>
              <a:ext cx="12192000" cy="925674"/>
            </a:xfrm>
            <a:prstGeom prst="rect">
              <a:avLst/>
            </a:prstGeom>
            <a:blipFill>
              <a:blip r:embed="rId20">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Placeholder 1"/>
          <p:cNvSpPr>
            <a:spLocks noGrp="1"/>
          </p:cNvSpPr>
          <p:nvPr>
            <p:ph type="title"/>
          </p:nvPr>
        </p:nvSpPr>
        <p:spPr bwMode="gray">
          <a:xfrm>
            <a:off x="1154954" y="227715"/>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3251B0F-4488-47D4-8937-5274CD2D13F6}" type="datetimeFigureOut">
              <a:rPr lang="en-US" smtClean="0"/>
              <a:t>8/7/2014</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350F80D8-18DE-4603-9166-0EEC77F340F3}" type="slidenum">
              <a:rPr lang="en-US" smtClean="0"/>
              <a:t>‹#›</a:t>
            </a:fld>
            <a:endParaRPr lang="en-US"/>
          </a:p>
        </p:txBody>
      </p:sp>
    </p:spTree>
    <p:extLst>
      <p:ext uri="{BB962C8B-B14F-4D97-AF65-F5344CB8AC3E}">
        <p14:creationId xmlns:p14="http://schemas.microsoft.com/office/powerpoint/2010/main" val="3677050019"/>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 id="2147483987" r:id="rId12"/>
    <p:sldLayoutId id="2147483988" r:id="rId13"/>
    <p:sldLayoutId id="2147483989" r:id="rId14"/>
    <p:sldLayoutId id="2147483990" r:id="rId15"/>
    <p:sldLayoutId id="2147483991" r:id="rId16"/>
    <p:sldLayoutId id="2147483992" r:id="rId17"/>
    <p:sldLayoutId id="2147483929" r:id="rId18"/>
  </p:sldLayoutIdLst>
  <p:timing>
    <p:tnLst>
      <p:par>
        <p:cTn id="1" dur="indefinite" restart="never" nodeType="tmRoot"/>
      </p:par>
    </p:tnLst>
  </p:timing>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emf"/><Relationship Id="rId4" Type="http://schemas.openxmlformats.org/officeDocument/2006/relationships/package" Target="../embeddings/Microsoft_Visio_Drawing11.vsd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3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26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50.png"/><Relationship Id="rId5" Type="http://schemas.openxmlformats.org/officeDocument/2006/relationships/image" Target="../media/image240.png"/><Relationship Id="rId4" Type="http://schemas.openxmlformats.org/officeDocument/2006/relationships/image" Target="../media/image2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7.png"/></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419225"/>
            <a:ext cx="9144000" cy="3743325"/>
          </a:xfrm>
        </p:spPr>
        <p:txBody>
          <a:bodyPr>
            <a:normAutofit fontScale="90000"/>
          </a:bodyPr>
          <a:lstStyle/>
          <a:p>
            <a:pPr algn="ctr"/>
            <a:r>
              <a:rPr lang="en-US" dirty="0" smtClean="0"/>
              <a:t/>
            </a:r>
            <a:br>
              <a:rPr lang="en-US" dirty="0" smtClean="0"/>
            </a:br>
            <a:r>
              <a:rPr lang="en-US" dirty="0"/>
              <a:t/>
            </a:r>
            <a:br>
              <a:rPr lang="en-US" dirty="0"/>
            </a:br>
            <a:r>
              <a:rPr lang="en-US" dirty="0" smtClean="0"/>
              <a:t>Shattering </a:t>
            </a:r>
            <a:r>
              <a:rPr lang="en-US" dirty="0"/>
              <a:t>the </a:t>
            </a:r>
            <a:r>
              <a:rPr lang="en-US" dirty="0" smtClean="0"/>
              <a:t>monolith:</a:t>
            </a:r>
            <a:br>
              <a:rPr lang="en-US" dirty="0" smtClean="0"/>
            </a:br>
            <a:r>
              <a:rPr lang="en-US" dirty="0" smtClean="0"/>
              <a:t/>
            </a:r>
            <a:br>
              <a:rPr lang="en-US" dirty="0" smtClean="0"/>
            </a:br>
            <a:r>
              <a:rPr lang="en-US" dirty="0" smtClean="0"/>
              <a:t> </a:t>
            </a:r>
            <a:r>
              <a:rPr lang="en-US" dirty="0"/>
              <a:t>automatic detection of </a:t>
            </a:r>
            <a:r>
              <a:rPr lang="en-US" dirty="0" err="1"/>
              <a:t>inlined</a:t>
            </a:r>
            <a:r>
              <a:rPr lang="en-US" dirty="0"/>
              <a:t> functions</a:t>
            </a:r>
            <a:br>
              <a:rPr lang="en-US" dirty="0"/>
            </a:br>
            <a:endParaRPr lang="en-US" dirty="0"/>
          </a:p>
        </p:txBody>
      </p:sp>
      <p:sp>
        <p:nvSpPr>
          <p:cNvPr id="3" name="TextBox 2"/>
          <p:cNvSpPr txBox="1"/>
          <p:nvPr/>
        </p:nvSpPr>
        <p:spPr>
          <a:xfrm>
            <a:off x="642745" y="5647955"/>
            <a:ext cx="4668252" cy="369332"/>
          </a:xfrm>
          <a:prstGeom prst="rect">
            <a:avLst/>
          </a:prstGeom>
          <a:noFill/>
        </p:spPr>
        <p:txBody>
          <a:bodyPr wrap="square" rtlCol="0">
            <a:spAutoFit/>
          </a:bodyPr>
          <a:lstStyle/>
          <a:p>
            <a:r>
              <a:rPr lang="en-US" dirty="0" smtClean="0">
                <a:solidFill>
                  <a:schemeClr val="bg1"/>
                </a:solidFill>
              </a:rPr>
              <a:t>Ali Rahbar, Elias Bachaalany, Ali Pezeshk </a:t>
            </a:r>
            <a:endParaRPr lang="en-US" dirty="0">
              <a:solidFill>
                <a:schemeClr val="bg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4519" y="5269923"/>
            <a:ext cx="3059442" cy="1125396"/>
          </a:xfrm>
          <a:prstGeom prst="rect">
            <a:avLst/>
          </a:prstGeom>
        </p:spPr>
      </p:pic>
    </p:spTree>
    <p:extLst>
      <p:ext uri="{BB962C8B-B14F-4D97-AF65-F5344CB8AC3E}">
        <p14:creationId xmlns:p14="http://schemas.microsoft.com/office/powerpoint/2010/main" val="432733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lnSpc>
                <a:spcPct val="150000"/>
              </a:lnSpc>
            </a:pPr>
            <a:r>
              <a:rPr lang="en-US" sz="2400" dirty="0" smtClean="0"/>
              <a:t>A </a:t>
            </a:r>
            <a:r>
              <a:rPr lang="en-US" sz="2400" dirty="0"/>
              <a:t>tool that can</a:t>
            </a:r>
          </a:p>
          <a:p>
            <a:pPr lvl="2">
              <a:lnSpc>
                <a:spcPct val="150000"/>
              </a:lnSpc>
            </a:pPr>
            <a:r>
              <a:rPr lang="en-US" sz="2200" dirty="0" smtClean="0"/>
              <a:t>Automatically detect </a:t>
            </a:r>
            <a:r>
              <a:rPr lang="en-US" sz="2200" dirty="0" err="1" smtClean="0"/>
              <a:t>inlined</a:t>
            </a:r>
            <a:r>
              <a:rPr lang="en-US" sz="2200" dirty="0" smtClean="0"/>
              <a:t> functions</a:t>
            </a:r>
          </a:p>
          <a:p>
            <a:pPr lvl="2">
              <a:lnSpc>
                <a:spcPct val="150000"/>
              </a:lnSpc>
            </a:pPr>
            <a:r>
              <a:rPr lang="en-US" sz="2200" dirty="0" smtClean="0"/>
              <a:t>Match equivalent </a:t>
            </a:r>
            <a:r>
              <a:rPr lang="en-US" sz="2200" dirty="0" err="1" smtClean="0"/>
              <a:t>inlined</a:t>
            </a:r>
            <a:r>
              <a:rPr lang="en-US" sz="2200" dirty="0" smtClean="0"/>
              <a:t> functions</a:t>
            </a:r>
          </a:p>
          <a:p>
            <a:pPr lvl="2">
              <a:lnSpc>
                <a:spcPct val="150000"/>
              </a:lnSpc>
            </a:pPr>
            <a:r>
              <a:rPr lang="en-US" sz="2200" dirty="0" smtClean="0"/>
              <a:t>Simplify visualization and interaction</a:t>
            </a:r>
          </a:p>
          <a:p>
            <a:pPr lvl="2">
              <a:lnSpc>
                <a:spcPct val="150000"/>
              </a:lnSpc>
            </a:pPr>
            <a:r>
              <a:rPr lang="en-US" sz="2200" dirty="0" smtClean="0"/>
              <a:t>Rewrite the binary to outline </a:t>
            </a:r>
            <a:r>
              <a:rPr lang="en-US" sz="2200" dirty="0" err="1" smtClean="0"/>
              <a:t>inlined</a:t>
            </a:r>
            <a:r>
              <a:rPr lang="en-US" sz="2200" dirty="0" smtClean="0"/>
              <a:t> functions</a:t>
            </a:r>
            <a:endParaRPr lang="en-US" sz="2200" dirty="0"/>
          </a:p>
        </p:txBody>
      </p:sp>
      <p:sp>
        <p:nvSpPr>
          <p:cNvPr id="2" name="Title 1"/>
          <p:cNvSpPr>
            <a:spLocks noGrp="1"/>
          </p:cNvSpPr>
          <p:nvPr>
            <p:ph type="title"/>
          </p:nvPr>
        </p:nvSpPr>
        <p:spPr/>
        <p:txBody>
          <a:bodyPr/>
          <a:lstStyle/>
          <a:p>
            <a:r>
              <a:rPr lang="en-US" dirty="0" smtClean="0"/>
              <a:t>Solution</a:t>
            </a:r>
            <a:endParaRPr lang="en-US" dirty="0"/>
          </a:p>
        </p:txBody>
      </p:sp>
    </p:spTree>
    <p:extLst>
      <p:ext uri="{BB962C8B-B14F-4D97-AF65-F5344CB8AC3E}">
        <p14:creationId xmlns:p14="http://schemas.microsoft.com/office/powerpoint/2010/main" val="12306014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lnSpc>
                <a:spcPct val="150000"/>
              </a:lnSpc>
              <a:buNone/>
            </a:pPr>
            <a:r>
              <a:rPr lang="en-US" sz="2200" dirty="0" smtClean="0"/>
              <a:t>Simplifying the problem:</a:t>
            </a:r>
          </a:p>
          <a:p>
            <a:pPr algn="just">
              <a:lnSpc>
                <a:spcPct val="150000"/>
              </a:lnSpc>
            </a:pPr>
            <a:r>
              <a:rPr lang="en-US" sz="2200" dirty="0" smtClean="0"/>
              <a:t>Only multiple instance of an </a:t>
            </a:r>
            <a:r>
              <a:rPr lang="en-US" sz="2200" dirty="0" err="1" smtClean="0"/>
              <a:t>inlined</a:t>
            </a:r>
            <a:r>
              <a:rPr lang="en-US" sz="2200" dirty="0" smtClean="0"/>
              <a:t> function are important to detect</a:t>
            </a:r>
          </a:p>
          <a:p>
            <a:pPr algn="just">
              <a:lnSpc>
                <a:spcPct val="150000"/>
              </a:lnSpc>
            </a:pPr>
            <a:r>
              <a:rPr lang="en-US" sz="2200" dirty="0" smtClean="0"/>
              <a:t>Multiple equivalent code sequence could be potentially an </a:t>
            </a:r>
            <a:r>
              <a:rPr lang="en-US" sz="2200" dirty="0" err="1" smtClean="0"/>
              <a:t>inlined</a:t>
            </a:r>
            <a:r>
              <a:rPr lang="en-US" sz="2200" dirty="0" smtClean="0"/>
              <a:t> function </a:t>
            </a:r>
          </a:p>
          <a:p>
            <a:pPr marL="0" indent="0" algn="just">
              <a:lnSpc>
                <a:spcPct val="150000"/>
              </a:lnSpc>
              <a:buNone/>
            </a:pPr>
            <a:r>
              <a:rPr lang="en-US" sz="2200" dirty="0" smtClean="0">
                <a:solidFill>
                  <a:schemeClr val="accent1"/>
                </a:solidFill>
              </a:rPr>
              <a:t>We need a way to detect multiple equivalent code sequences</a:t>
            </a:r>
          </a:p>
          <a:p>
            <a:endParaRPr lang="en-US" dirty="0"/>
          </a:p>
        </p:txBody>
      </p:sp>
      <p:sp>
        <p:nvSpPr>
          <p:cNvPr id="2" name="Title 1"/>
          <p:cNvSpPr>
            <a:spLocks noGrp="1"/>
          </p:cNvSpPr>
          <p:nvPr>
            <p:ph type="title"/>
          </p:nvPr>
        </p:nvSpPr>
        <p:spPr/>
        <p:txBody>
          <a:bodyPr/>
          <a:lstStyle/>
          <a:p>
            <a:r>
              <a:rPr lang="en-US" dirty="0" smtClean="0"/>
              <a:t>How to detect </a:t>
            </a:r>
            <a:r>
              <a:rPr lang="en-US" dirty="0" err="1" smtClean="0"/>
              <a:t>inlined</a:t>
            </a:r>
            <a:r>
              <a:rPr lang="en-US" dirty="0" smtClean="0"/>
              <a:t> functions</a:t>
            </a:r>
            <a:endParaRPr lang="en-US" dirty="0"/>
          </a:p>
        </p:txBody>
      </p:sp>
    </p:spTree>
    <p:extLst>
      <p:ext uri="{BB962C8B-B14F-4D97-AF65-F5344CB8AC3E}">
        <p14:creationId xmlns:p14="http://schemas.microsoft.com/office/powerpoint/2010/main" val="4066097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lnSpc>
                <a:spcPct val="150000"/>
              </a:lnSpc>
              <a:buSzPct val="110000"/>
              <a:buFont typeface="+mj-lt"/>
              <a:buAutoNum type="arabicParenR"/>
            </a:pPr>
            <a:r>
              <a:rPr lang="en-US" sz="2400" dirty="0" smtClean="0"/>
              <a:t>Build the CFG and break the program into blocks</a:t>
            </a:r>
          </a:p>
          <a:p>
            <a:pPr algn="just">
              <a:lnSpc>
                <a:spcPct val="150000"/>
              </a:lnSpc>
              <a:buSzPct val="110000"/>
              <a:buFont typeface="+mj-lt"/>
              <a:buAutoNum type="arabicParenR"/>
            </a:pPr>
            <a:r>
              <a:rPr lang="en-US" sz="2400" dirty="0" smtClean="0"/>
              <a:t>Compare all blocks to construct a list of equivalence</a:t>
            </a:r>
          </a:p>
          <a:p>
            <a:pPr algn="just">
              <a:lnSpc>
                <a:spcPct val="150000"/>
              </a:lnSpc>
              <a:buSzPct val="110000"/>
              <a:buFont typeface="+mj-lt"/>
              <a:buAutoNum type="arabicParenR"/>
            </a:pPr>
            <a:r>
              <a:rPr lang="en-US" sz="2400" dirty="0" smtClean="0"/>
              <a:t>For each pair of equivalent blocks, try to construct/find the biggest equivalent </a:t>
            </a:r>
            <a:r>
              <a:rPr lang="en-US" sz="2400" dirty="0" err="1" smtClean="0"/>
              <a:t>subgraphs</a:t>
            </a:r>
            <a:r>
              <a:rPr lang="en-US" sz="2400" dirty="0" smtClean="0"/>
              <a:t> </a:t>
            </a:r>
            <a:endParaRPr lang="en-US" sz="2400" dirty="0"/>
          </a:p>
        </p:txBody>
      </p:sp>
      <p:sp>
        <p:nvSpPr>
          <p:cNvPr id="2" name="Title 1"/>
          <p:cNvSpPr>
            <a:spLocks noGrp="1"/>
          </p:cNvSpPr>
          <p:nvPr>
            <p:ph type="title"/>
          </p:nvPr>
        </p:nvSpPr>
        <p:spPr/>
        <p:txBody>
          <a:bodyPr/>
          <a:lstStyle/>
          <a:p>
            <a:r>
              <a:rPr lang="en-US" dirty="0" smtClean="0"/>
              <a:t>High level algorithm</a:t>
            </a:r>
            <a:endParaRPr lang="en-US" dirty="0"/>
          </a:p>
        </p:txBody>
      </p:sp>
    </p:spTree>
    <p:extLst>
      <p:ext uri="{BB962C8B-B14F-4D97-AF65-F5344CB8AC3E}">
        <p14:creationId xmlns:p14="http://schemas.microsoft.com/office/powerpoint/2010/main" val="1343314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a:p>
        </p:txBody>
      </p:sp>
      <p:sp>
        <p:nvSpPr>
          <p:cNvPr id="2" name="Title 1"/>
          <p:cNvSpPr>
            <a:spLocks noGrp="1"/>
          </p:cNvSpPr>
          <p:nvPr>
            <p:ph type="title"/>
          </p:nvPr>
        </p:nvSpPr>
        <p:spPr/>
        <p:txBody>
          <a:bodyPr/>
          <a:lstStyle/>
          <a:p>
            <a:r>
              <a:rPr lang="en-US" dirty="0" smtClean="0"/>
              <a:t>Example</a:t>
            </a:r>
            <a:endParaRPr lang="en-US" dirty="0"/>
          </a:p>
        </p:txBody>
      </p:sp>
      <p:sp>
        <p:nvSpPr>
          <p:cNvPr id="4" name="Oval 3"/>
          <p:cNvSpPr/>
          <p:nvPr/>
        </p:nvSpPr>
        <p:spPr>
          <a:xfrm>
            <a:off x="6771085" y="2209393"/>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8304348" y="3566860"/>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367377" y="3566860"/>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080716" y="3562542"/>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885545" y="4190331"/>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741648" y="2865466"/>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757515" y="4190331"/>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935010" y="3566860"/>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9366476" y="4891125"/>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657091" y="2865466"/>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8581728" y="4891125"/>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7279828" y="4891125"/>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8125844" y="4891125"/>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705972" y="4211667"/>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5496411" y="4211667"/>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p:cNvCxnSpPr>
            <a:stCxn id="4" idx="2"/>
            <a:endCxn id="9" idx="7"/>
          </p:cNvCxnSpPr>
          <p:nvPr/>
        </p:nvCxnSpPr>
        <p:spPr>
          <a:xfrm flipH="1">
            <a:off x="6022351" y="2361793"/>
            <a:ext cx="748734" cy="5483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5"/>
            <a:endCxn id="13" idx="1"/>
          </p:cNvCxnSpPr>
          <p:nvPr/>
        </p:nvCxnSpPr>
        <p:spPr>
          <a:xfrm>
            <a:off x="7051788" y="2469556"/>
            <a:ext cx="653464" cy="4405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9" idx="5"/>
            <a:endCxn id="6" idx="1"/>
          </p:cNvCxnSpPr>
          <p:nvPr/>
        </p:nvCxnSpPr>
        <p:spPr>
          <a:xfrm>
            <a:off x="6022351" y="3125629"/>
            <a:ext cx="393187" cy="4858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9" idx="3"/>
            <a:endCxn id="7" idx="7"/>
          </p:cNvCxnSpPr>
          <p:nvPr/>
        </p:nvCxnSpPr>
        <p:spPr>
          <a:xfrm flipH="1">
            <a:off x="5361419" y="3125629"/>
            <a:ext cx="428390" cy="4815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13" idx="3"/>
            <a:endCxn id="11" idx="7"/>
          </p:cNvCxnSpPr>
          <p:nvPr/>
        </p:nvCxnSpPr>
        <p:spPr>
          <a:xfrm flipH="1">
            <a:off x="7215713" y="3125629"/>
            <a:ext cx="489539" cy="4858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3" idx="5"/>
            <a:endCxn id="5" idx="0"/>
          </p:cNvCxnSpPr>
          <p:nvPr/>
        </p:nvCxnSpPr>
        <p:spPr>
          <a:xfrm>
            <a:off x="7937794" y="3125629"/>
            <a:ext cx="530986" cy="4412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7" idx="3"/>
            <a:endCxn id="27" idx="0"/>
          </p:cNvCxnSpPr>
          <p:nvPr/>
        </p:nvCxnSpPr>
        <p:spPr>
          <a:xfrm flipH="1">
            <a:off x="4870404" y="3822705"/>
            <a:ext cx="258473" cy="3889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7" idx="5"/>
            <a:endCxn id="28" idx="0"/>
          </p:cNvCxnSpPr>
          <p:nvPr/>
        </p:nvCxnSpPr>
        <p:spPr>
          <a:xfrm>
            <a:off x="5361419" y="3822705"/>
            <a:ext cx="299424" cy="3889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5" idx="3"/>
            <a:endCxn id="10" idx="0"/>
          </p:cNvCxnSpPr>
          <p:nvPr/>
        </p:nvCxnSpPr>
        <p:spPr>
          <a:xfrm flipH="1">
            <a:off x="7921947" y="3827023"/>
            <a:ext cx="430562" cy="363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5" idx="5"/>
            <a:endCxn id="8" idx="1"/>
          </p:cNvCxnSpPr>
          <p:nvPr/>
        </p:nvCxnSpPr>
        <p:spPr>
          <a:xfrm>
            <a:off x="8585051" y="3827023"/>
            <a:ext cx="348655" cy="4079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10" idx="3"/>
            <a:endCxn id="25" idx="0"/>
          </p:cNvCxnSpPr>
          <p:nvPr/>
        </p:nvCxnSpPr>
        <p:spPr>
          <a:xfrm flipH="1">
            <a:off x="7444260" y="4450494"/>
            <a:ext cx="361416" cy="4406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0" idx="5"/>
            <a:endCxn id="26" idx="0"/>
          </p:cNvCxnSpPr>
          <p:nvPr/>
        </p:nvCxnSpPr>
        <p:spPr>
          <a:xfrm>
            <a:off x="8038218" y="4450494"/>
            <a:ext cx="252058" cy="4406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8" idx="3"/>
            <a:endCxn id="24" idx="0"/>
          </p:cNvCxnSpPr>
          <p:nvPr/>
        </p:nvCxnSpPr>
        <p:spPr>
          <a:xfrm flipH="1">
            <a:off x="8746160" y="4450494"/>
            <a:ext cx="187546" cy="4406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8" idx="5"/>
            <a:endCxn id="12" idx="1"/>
          </p:cNvCxnSpPr>
          <p:nvPr/>
        </p:nvCxnSpPr>
        <p:spPr>
          <a:xfrm>
            <a:off x="9166248" y="4450494"/>
            <a:ext cx="248389" cy="4852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Oval 57"/>
          <p:cNvSpPr/>
          <p:nvPr/>
        </p:nvSpPr>
        <p:spPr>
          <a:xfrm>
            <a:off x="5957436" y="4211667"/>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551381" y="4211667"/>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258065" y="4211612"/>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Arrow Connector 61"/>
          <p:cNvCxnSpPr>
            <a:stCxn id="6" idx="3"/>
            <a:endCxn id="58" idx="0"/>
          </p:cNvCxnSpPr>
          <p:nvPr/>
        </p:nvCxnSpPr>
        <p:spPr>
          <a:xfrm flipH="1">
            <a:off x="6121868" y="3827023"/>
            <a:ext cx="293670" cy="3846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6" idx="4"/>
            <a:endCxn id="59" idx="0"/>
          </p:cNvCxnSpPr>
          <p:nvPr/>
        </p:nvCxnSpPr>
        <p:spPr>
          <a:xfrm>
            <a:off x="6531809" y="3871660"/>
            <a:ext cx="184004" cy="3400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11" idx="4"/>
            <a:endCxn id="59" idx="7"/>
          </p:cNvCxnSpPr>
          <p:nvPr/>
        </p:nvCxnSpPr>
        <p:spPr>
          <a:xfrm flipH="1">
            <a:off x="6832084" y="3871660"/>
            <a:ext cx="267358" cy="3846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11" idx="5"/>
            <a:endCxn id="60" idx="0"/>
          </p:cNvCxnSpPr>
          <p:nvPr/>
        </p:nvCxnSpPr>
        <p:spPr>
          <a:xfrm>
            <a:off x="7215713" y="3827023"/>
            <a:ext cx="206784" cy="3845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4236953" y="4891125"/>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4916284" y="4901111"/>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6359833" y="4891125"/>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6859740" y="4901111"/>
            <a:ext cx="328864"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Arrow Connector 76"/>
          <p:cNvCxnSpPr>
            <a:stCxn id="59" idx="5"/>
            <a:endCxn id="75" idx="0"/>
          </p:cNvCxnSpPr>
          <p:nvPr/>
        </p:nvCxnSpPr>
        <p:spPr>
          <a:xfrm>
            <a:off x="6832084" y="4471830"/>
            <a:ext cx="192088" cy="429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59" idx="4"/>
            <a:endCxn id="74" idx="0"/>
          </p:cNvCxnSpPr>
          <p:nvPr/>
        </p:nvCxnSpPr>
        <p:spPr>
          <a:xfrm flipH="1">
            <a:off x="6524265" y="4516467"/>
            <a:ext cx="191548" cy="3746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a:stCxn id="27" idx="4"/>
            <a:endCxn id="71" idx="7"/>
          </p:cNvCxnSpPr>
          <p:nvPr/>
        </p:nvCxnSpPr>
        <p:spPr>
          <a:xfrm>
            <a:off x="4870404" y="4516467"/>
            <a:ext cx="326583" cy="429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27" idx="3"/>
            <a:endCxn id="70" idx="0"/>
          </p:cNvCxnSpPr>
          <p:nvPr/>
        </p:nvCxnSpPr>
        <p:spPr>
          <a:xfrm flipH="1">
            <a:off x="4401385" y="4471830"/>
            <a:ext cx="352748" cy="4192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5772129" y="2831712"/>
            <a:ext cx="171972" cy="338554"/>
          </a:xfrm>
          <a:prstGeom prst="rect">
            <a:avLst/>
          </a:prstGeom>
          <a:noFill/>
        </p:spPr>
        <p:txBody>
          <a:bodyPr wrap="square" rtlCol="0">
            <a:spAutoFit/>
          </a:bodyPr>
          <a:lstStyle/>
          <a:p>
            <a:r>
              <a:rPr lang="en-US" sz="1600" b="1" dirty="0"/>
              <a:t>2</a:t>
            </a:r>
          </a:p>
        </p:txBody>
      </p:sp>
      <p:sp>
        <p:nvSpPr>
          <p:cNvPr id="90" name="TextBox 89"/>
          <p:cNvSpPr txBox="1"/>
          <p:nvPr/>
        </p:nvSpPr>
        <p:spPr>
          <a:xfrm>
            <a:off x="8321600" y="3546040"/>
            <a:ext cx="448752" cy="338554"/>
          </a:xfrm>
          <a:prstGeom prst="rect">
            <a:avLst/>
          </a:prstGeom>
          <a:noFill/>
        </p:spPr>
        <p:txBody>
          <a:bodyPr wrap="square" rtlCol="0">
            <a:spAutoFit/>
          </a:bodyPr>
          <a:lstStyle/>
          <a:p>
            <a:r>
              <a:rPr lang="en-US" sz="1600" b="1" dirty="0"/>
              <a:t>7</a:t>
            </a:r>
          </a:p>
        </p:txBody>
      </p:sp>
      <p:sp>
        <p:nvSpPr>
          <p:cNvPr id="91" name="TextBox 90"/>
          <p:cNvSpPr txBox="1"/>
          <p:nvPr/>
        </p:nvSpPr>
        <p:spPr>
          <a:xfrm>
            <a:off x="6394360" y="3542146"/>
            <a:ext cx="171972" cy="338554"/>
          </a:xfrm>
          <a:prstGeom prst="rect">
            <a:avLst/>
          </a:prstGeom>
          <a:noFill/>
        </p:spPr>
        <p:txBody>
          <a:bodyPr wrap="square" rtlCol="0">
            <a:spAutoFit/>
          </a:bodyPr>
          <a:lstStyle/>
          <a:p>
            <a:r>
              <a:rPr lang="en-US" sz="1600" b="1" dirty="0" smtClean="0"/>
              <a:t>5</a:t>
            </a:r>
            <a:endParaRPr lang="en-US" sz="1600" b="1" dirty="0"/>
          </a:p>
        </p:txBody>
      </p:sp>
      <p:sp>
        <p:nvSpPr>
          <p:cNvPr id="92" name="TextBox 91"/>
          <p:cNvSpPr txBox="1"/>
          <p:nvPr/>
        </p:nvSpPr>
        <p:spPr>
          <a:xfrm>
            <a:off x="7702925" y="4169232"/>
            <a:ext cx="520481" cy="338554"/>
          </a:xfrm>
          <a:prstGeom prst="rect">
            <a:avLst/>
          </a:prstGeom>
          <a:noFill/>
        </p:spPr>
        <p:txBody>
          <a:bodyPr wrap="square" rtlCol="0">
            <a:spAutoFit/>
          </a:bodyPr>
          <a:lstStyle/>
          <a:p>
            <a:r>
              <a:rPr lang="en-US" sz="1600" b="1" dirty="0" smtClean="0"/>
              <a:t>13</a:t>
            </a:r>
            <a:endParaRPr lang="en-US" sz="1600" b="1" dirty="0"/>
          </a:p>
        </p:txBody>
      </p:sp>
      <p:sp>
        <p:nvSpPr>
          <p:cNvPr id="93" name="TextBox 92"/>
          <p:cNvSpPr txBox="1"/>
          <p:nvPr/>
        </p:nvSpPr>
        <p:spPr>
          <a:xfrm>
            <a:off x="5097101" y="3544961"/>
            <a:ext cx="171972" cy="338554"/>
          </a:xfrm>
          <a:prstGeom prst="rect">
            <a:avLst/>
          </a:prstGeom>
          <a:noFill/>
        </p:spPr>
        <p:txBody>
          <a:bodyPr wrap="square" rtlCol="0">
            <a:spAutoFit/>
          </a:bodyPr>
          <a:lstStyle/>
          <a:p>
            <a:r>
              <a:rPr lang="en-US" sz="1600" b="1" dirty="0"/>
              <a:t>4</a:t>
            </a:r>
          </a:p>
        </p:txBody>
      </p:sp>
      <p:sp>
        <p:nvSpPr>
          <p:cNvPr id="94" name="TextBox 93"/>
          <p:cNvSpPr txBox="1"/>
          <p:nvPr/>
        </p:nvSpPr>
        <p:spPr>
          <a:xfrm>
            <a:off x="8838824" y="4168501"/>
            <a:ext cx="466872" cy="338554"/>
          </a:xfrm>
          <a:prstGeom prst="rect">
            <a:avLst/>
          </a:prstGeom>
          <a:noFill/>
        </p:spPr>
        <p:txBody>
          <a:bodyPr wrap="square" rtlCol="0">
            <a:spAutoFit/>
          </a:bodyPr>
          <a:lstStyle/>
          <a:p>
            <a:r>
              <a:rPr lang="en-US" sz="1600" b="1" dirty="0" smtClean="0"/>
              <a:t>14</a:t>
            </a:r>
            <a:endParaRPr lang="en-US" sz="1600" b="1" dirty="0"/>
          </a:p>
        </p:txBody>
      </p:sp>
      <p:sp>
        <p:nvSpPr>
          <p:cNvPr id="96" name="TextBox 95"/>
          <p:cNvSpPr txBox="1"/>
          <p:nvPr/>
        </p:nvSpPr>
        <p:spPr>
          <a:xfrm>
            <a:off x="5518919" y="4191493"/>
            <a:ext cx="171972" cy="338554"/>
          </a:xfrm>
          <a:prstGeom prst="rect">
            <a:avLst/>
          </a:prstGeom>
          <a:noFill/>
        </p:spPr>
        <p:txBody>
          <a:bodyPr wrap="square" rtlCol="0">
            <a:spAutoFit/>
          </a:bodyPr>
          <a:lstStyle/>
          <a:p>
            <a:r>
              <a:rPr lang="en-US" sz="1600" b="1" dirty="0"/>
              <a:t>9</a:t>
            </a:r>
          </a:p>
        </p:txBody>
      </p:sp>
      <p:sp>
        <p:nvSpPr>
          <p:cNvPr id="98" name="TextBox 97"/>
          <p:cNvSpPr txBox="1"/>
          <p:nvPr/>
        </p:nvSpPr>
        <p:spPr>
          <a:xfrm>
            <a:off x="9329834" y="4865997"/>
            <a:ext cx="415532" cy="338554"/>
          </a:xfrm>
          <a:prstGeom prst="rect">
            <a:avLst/>
          </a:prstGeom>
          <a:noFill/>
        </p:spPr>
        <p:txBody>
          <a:bodyPr wrap="square" rtlCol="0">
            <a:spAutoFit/>
          </a:bodyPr>
          <a:lstStyle/>
          <a:p>
            <a:r>
              <a:rPr lang="en-US" sz="1600" b="1" dirty="0" smtClean="0"/>
              <a:t>22</a:t>
            </a:r>
            <a:endParaRPr lang="en-US" sz="1600" b="1" dirty="0"/>
          </a:p>
        </p:txBody>
      </p:sp>
      <p:sp>
        <p:nvSpPr>
          <p:cNvPr id="14" name="TextBox 13"/>
          <p:cNvSpPr txBox="1"/>
          <p:nvPr/>
        </p:nvSpPr>
        <p:spPr>
          <a:xfrm>
            <a:off x="1219318" y="1906691"/>
            <a:ext cx="4569064" cy="369332"/>
          </a:xfrm>
          <a:prstGeom prst="rect">
            <a:avLst/>
          </a:prstGeom>
          <a:noFill/>
        </p:spPr>
        <p:txBody>
          <a:bodyPr wrap="square" rtlCol="0">
            <a:spAutoFit/>
          </a:bodyPr>
          <a:lstStyle/>
          <a:p>
            <a:r>
              <a:rPr lang="en-US" dirty="0" smtClean="0"/>
              <a:t>[(2,7,26),(5,13,33),(4,14,34),(9,22,42)]</a:t>
            </a:r>
            <a:endParaRPr lang="en-US" dirty="0"/>
          </a:p>
        </p:txBody>
      </p:sp>
      <p:sp>
        <p:nvSpPr>
          <p:cNvPr id="63" name="TextBox 62"/>
          <p:cNvSpPr txBox="1"/>
          <p:nvPr/>
        </p:nvSpPr>
        <p:spPr>
          <a:xfrm>
            <a:off x="6788337" y="2175639"/>
            <a:ext cx="171972" cy="338554"/>
          </a:xfrm>
          <a:prstGeom prst="rect">
            <a:avLst/>
          </a:prstGeom>
          <a:noFill/>
        </p:spPr>
        <p:txBody>
          <a:bodyPr wrap="square" rtlCol="0">
            <a:spAutoFit/>
          </a:bodyPr>
          <a:lstStyle/>
          <a:p>
            <a:r>
              <a:rPr lang="en-US" sz="1600" b="1" dirty="0"/>
              <a:t>1</a:t>
            </a:r>
          </a:p>
        </p:txBody>
      </p:sp>
      <p:sp>
        <p:nvSpPr>
          <p:cNvPr id="65" name="TextBox 64"/>
          <p:cNvSpPr txBox="1"/>
          <p:nvPr/>
        </p:nvSpPr>
        <p:spPr>
          <a:xfrm>
            <a:off x="7672444" y="2848589"/>
            <a:ext cx="171972" cy="338554"/>
          </a:xfrm>
          <a:prstGeom prst="rect">
            <a:avLst/>
          </a:prstGeom>
          <a:noFill/>
        </p:spPr>
        <p:txBody>
          <a:bodyPr wrap="square" rtlCol="0">
            <a:spAutoFit/>
          </a:bodyPr>
          <a:lstStyle/>
          <a:p>
            <a:r>
              <a:rPr lang="en-US" sz="1600" b="1" dirty="0"/>
              <a:t>3</a:t>
            </a:r>
          </a:p>
        </p:txBody>
      </p:sp>
      <p:sp>
        <p:nvSpPr>
          <p:cNvPr id="67" name="TextBox 66"/>
          <p:cNvSpPr txBox="1"/>
          <p:nvPr/>
        </p:nvSpPr>
        <p:spPr>
          <a:xfrm>
            <a:off x="6959575" y="3539179"/>
            <a:ext cx="171972" cy="338554"/>
          </a:xfrm>
          <a:prstGeom prst="rect">
            <a:avLst/>
          </a:prstGeom>
          <a:noFill/>
        </p:spPr>
        <p:txBody>
          <a:bodyPr wrap="square" rtlCol="0">
            <a:spAutoFit/>
          </a:bodyPr>
          <a:lstStyle/>
          <a:p>
            <a:r>
              <a:rPr lang="en-US" sz="1600" b="1" dirty="0" smtClean="0"/>
              <a:t>6</a:t>
            </a:r>
            <a:endParaRPr lang="en-US" sz="1600" b="1" dirty="0"/>
          </a:p>
        </p:txBody>
      </p:sp>
      <p:sp>
        <p:nvSpPr>
          <p:cNvPr id="69" name="TextBox 68"/>
          <p:cNvSpPr txBox="1"/>
          <p:nvPr/>
        </p:nvSpPr>
        <p:spPr>
          <a:xfrm>
            <a:off x="4732903" y="4182695"/>
            <a:ext cx="171972" cy="338554"/>
          </a:xfrm>
          <a:prstGeom prst="rect">
            <a:avLst/>
          </a:prstGeom>
          <a:noFill/>
        </p:spPr>
        <p:txBody>
          <a:bodyPr wrap="square" rtlCol="0">
            <a:spAutoFit/>
          </a:bodyPr>
          <a:lstStyle/>
          <a:p>
            <a:r>
              <a:rPr lang="en-US" sz="1600" b="1" dirty="0"/>
              <a:t>8</a:t>
            </a:r>
          </a:p>
        </p:txBody>
      </p:sp>
      <p:sp>
        <p:nvSpPr>
          <p:cNvPr id="72" name="TextBox 71"/>
          <p:cNvSpPr txBox="1"/>
          <p:nvPr/>
        </p:nvSpPr>
        <p:spPr>
          <a:xfrm>
            <a:off x="5911071" y="4191493"/>
            <a:ext cx="427255" cy="338554"/>
          </a:xfrm>
          <a:prstGeom prst="rect">
            <a:avLst/>
          </a:prstGeom>
          <a:noFill/>
        </p:spPr>
        <p:txBody>
          <a:bodyPr wrap="square" rtlCol="0">
            <a:spAutoFit/>
          </a:bodyPr>
          <a:lstStyle/>
          <a:p>
            <a:r>
              <a:rPr lang="en-US" sz="1600" b="1" dirty="0" smtClean="0"/>
              <a:t>10</a:t>
            </a:r>
            <a:endParaRPr lang="en-US" sz="1600" b="1" dirty="0"/>
          </a:p>
        </p:txBody>
      </p:sp>
      <p:sp>
        <p:nvSpPr>
          <p:cNvPr id="73" name="TextBox 72"/>
          <p:cNvSpPr txBox="1"/>
          <p:nvPr/>
        </p:nvSpPr>
        <p:spPr>
          <a:xfrm>
            <a:off x="6512953" y="4191179"/>
            <a:ext cx="427255" cy="338554"/>
          </a:xfrm>
          <a:prstGeom prst="rect">
            <a:avLst/>
          </a:prstGeom>
          <a:noFill/>
        </p:spPr>
        <p:txBody>
          <a:bodyPr wrap="square" rtlCol="0">
            <a:spAutoFit/>
          </a:bodyPr>
          <a:lstStyle/>
          <a:p>
            <a:r>
              <a:rPr lang="en-US" sz="1600" b="1" dirty="0" smtClean="0"/>
              <a:t>11</a:t>
            </a:r>
            <a:endParaRPr lang="en-US" sz="1600" b="1" dirty="0"/>
          </a:p>
        </p:txBody>
      </p:sp>
      <p:sp>
        <p:nvSpPr>
          <p:cNvPr id="76" name="TextBox 75"/>
          <p:cNvSpPr txBox="1"/>
          <p:nvPr/>
        </p:nvSpPr>
        <p:spPr>
          <a:xfrm>
            <a:off x="7202529" y="4197018"/>
            <a:ext cx="427255" cy="338554"/>
          </a:xfrm>
          <a:prstGeom prst="rect">
            <a:avLst/>
          </a:prstGeom>
          <a:noFill/>
        </p:spPr>
        <p:txBody>
          <a:bodyPr wrap="square" rtlCol="0">
            <a:spAutoFit/>
          </a:bodyPr>
          <a:lstStyle/>
          <a:p>
            <a:r>
              <a:rPr lang="en-US" sz="1600" b="1" dirty="0" smtClean="0"/>
              <a:t>12</a:t>
            </a:r>
            <a:endParaRPr lang="en-US" sz="1600" b="1" dirty="0"/>
          </a:p>
        </p:txBody>
      </p:sp>
      <p:sp>
        <p:nvSpPr>
          <p:cNvPr id="78" name="TextBox 77"/>
          <p:cNvSpPr txBox="1"/>
          <p:nvPr/>
        </p:nvSpPr>
        <p:spPr>
          <a:xfrm>
            <a:off x="4183323" y="4869091"/>
            <a:ext cx="427255" cy="338554"/>
          </a:xfrm>
          <a:prstGeom prst="rect">
            <a:avLst/>
          </a:prstGeom>
          <a:noFill/>
        </p:spPr>
        <p:txBody>
          <a:bodyPr wrap="square" rtlCol="0">
            <a:spAutoFit/>
          </a:bodyPr>
          <a:lstStyle/>
          <a:p>
            <a:r>
              <a:rPr lang="en-US" sz="1600" b="1" dirty="0" smtClean="0"/>
              <a:t>15</a:t>
            </a:r>
            <a:endParaRPr lang="en-US" sz="1600" b="1" dirty="0"/>
          </a:p>
        </p:txBody>
      </p:sp>
      <p:sp>
        <p:nvSpPr>
          <p:cNvPr id="80" name="TextBox 79"/>
          <p:cNvSpPr txBox="1"/>
          <p:nvPr/>
        </p:nvSpPr>
        <p:spPr>
          <a:xfrm>
            <a:off x="4874196" y="4884234"/>
            <a:ext cx="427255" cy="338554"/>
          </a:xfrm>
          <a:prstGeom prst="rect">
            <a:avLst/>
          </a:prstGeom>
          <a:noFill/>
        </p:spPr>
        <p:txBody>
          <a:bodyPr wrap="square" rtlCol="0">
            <a:spAutoFit/>
          </a:bodyPr>
          <a:lstStyle/>
          <a:p>
            <a:r>
              <a:rPr lang="en-US" sz="1600" b="1" dirty="0" smtClean="0"/>
              <a:t>16</a:t>
            </a:r>
            <a:endParaRPr lang="en-US" sz="1600" b="1" dirty="0"/>
          </a:p>
        </p:txBody>
      </p:sp>
      <p:sp>
        <p:nvSpPr>
          <p:cNvPr id="81" name="TextBox 80"/>
          <p:cNvSpPr txBox="1"/>
          <p:nvPr/>
        </p:nvSpPr>
        <p:spPr>
          <a:xfrm>
            <a:off x="6320299" y="4877717"/>
            <a:ext cx="427255" cy="338554"/>
          </a:xfrm>
          <a:prstGeom prst="rect">
            <a:avLst/>
          </a:prstGeom>
          <a:noFill/>
        </p:spPr>
        <p:txBody>
          <a:bodyPr wrap="square" rtlCol="0">
            <a:spAutoFit/>
          </a:bodyPr>
          <a:lstStyle/>
          <a:p>
            <a:r>
              <a:rPr lang="en-US" sz="1600" b="1" dirty="0" smtClean="0"/>
              <a:t>17</a:t>
            </a:r>
            <a:endParaRPr lang="en-US" sz="1600" b="1" dirty="0"/>
          </a:p>
        </p:txBody>
      </p:sp>
      <p:sp>
        <p:nvSpPr>
          <p:cNvPr id="82" name="TextBox 81"/>
          <p:cNvSpPr txBox="1"/>
          <p:nvPr/>
        </p:nvSpPr>
        <p:spPr>
          <a:xfrm>
            <a:off x="6806961" y="4873669"/>
            <a:ext cx="427255" cy="338554"/>
          </a:xfrm>
          <a:prstGeom prst="rect">
            <a:avLst/>
          </a:prstGeom>
          <a:noFill/>
        </p:spPr>
        <p:txBody>
          <a:bodyPr wrap="square" rtlCol="0">
            <a:spAutoFit/>
          </a:bodyPr>
          <a:lstStyle/>
          <a:p>
            <a:r>
              <a:rPr lang="en-US" sz="1600" b="1" dirty="0" smtClean="0"/>
              <a:t>18</a:t>
            </a:r>
            <a:endParaRPr lang="en-US" sz="1600" b="1" dirty="0"/>
          </a:p>
        </p:txBody>
      </p:sp>
      <p:sp>
        <p:nvSpPr>
          <p:cNvPr id="83" name="TextBox 82"/>
          <p:cNvSpPr txBox="1"/>
          <p:nvPr/>
        </p:nvSpPr>
        <p:spPr>
          <a:xfrm>
            <a:off x="7228406" y="4879508"/>
            <a:ext cx="427255" cy="338554"/>
          </a:xfrm>
          <a:prstGeom prst="rect">
            <a:avLst/>
          </a:prstGeom>
          <a:noFill/>
        </p:spPr>
        <p:txBody>
          <a:bodyPr wrap="square" rtlCol="0">
            <a:spAutoFit/>
          </a:bodyPr>
          <a:lstStyle/>
          <a:p>
            <a:r>
              <a:rPr lang="en-US" sz="1600" b="1" dirty="0" smtClean="0"/>
              <a:t>19</a:t>
            </a:r>
            <a:endParaRPr lang="en-US" sz="1600" b="1" dirty="0"/>
          </a:p>
        </p:txBody>
      </p:sp>
      <p:sp>
        <p:nvSpPr>
          <p:cNvPr id="84" name="TextBox 83"/>
          <p:cNvSpPr txBox="1"/>
          <p:nvPr/>
        </p:nvSpPr>
        <p:spPr>
          <a:xfrm>
            <a:off x="8087397" y="4861652"/>
            <a:ext cx="427255" cy="338554"/>
          </a:xfrm>
          <a:prstGeom prst="rect">
            <a:avLst/>
          </a:prstGeom>
          <a:noFill/>
        </p:spPr>
        <p:txBody>
          <a:bodyPr wrap="square" rtlCol="0">
            <a:spAutoFit/>
          </a:bodyPr>
          <a:lstStyle/>
          <a:p>
            <a:r>
              <a:rPr lang="en-US" sz="1600" b="1" dirty="0"/>
              <a:t>2</a:t>
            </a:r>
            <a:r>
              <a:rPr lang="en-US" sz="1600" b="1" dirty="0" smtClean="0"/>
              <a:t>0</a:t>
            </a:r>
            <a:endParaRPr lang="en-US" sz="1600" b="1" dirty="0"/>
          </a:p>
        </p:txBody>
      </p:sp>
      <p:sp>
        <p:nvSpPr>
          <p:cNvPr id="86" name="TextBox 85"/>
          <p:cNvSpPr txBox="1"/>
          <p:nvPr/>
        </p:nvSpPr>
        <p:spPr>
          <a:xfrm>
            <a:off x="8556272" y="4856792"/>
            <a:ext cx="427255" cy="338554"/>
          </a:xfrm>
          <a:prstGeom prst="rect">
            <a:avLst/>
          </a:prstGeom>
          <a:noFill/>
        </p:spPr>
        <p:txBody>
          <a:bodyPr wrap="square" rtlCol="0">
            <a:spAutoFit/>
          </a:bodyPr>
          <a:lstStyle/>
          <a:p>
            <a:r>
              <a:rPr lang="en-US" sz="1600" b="1" dirty="0" smtClean="0"/>
              <a:t>21</a:t>
            </a:r>
            <a:endParaRPr lang="en-US" sz="1600" b="1" dirty="0"/>
          </a:p>
        </p:txBody>
      </p:sp>
      <p:sp>
        <p:nvSpPr>
          <p:cNvPr id="17" name="TextBox 16"/>
          <p:cNvSpPr txBox="1"/>
          <p:nvPr/>
        </p:nvSpPr>
        <p:spPr>
          <a:xfrm>
            <a:off x="1592132" y="5615496"/>
            <a:ext cx="7035501" cy="369332"/>
          </a:xfrm>
          <a:prstGeom prst="rect">
            <a:avLst/>
          </a:prstGeom>
          <a:noFill/>
        </p:spPr>
        <p:txBody>
          <a:bodyPr wrap="square" rtlCol="0">
            <a:spAutoFit/>
          </a:bodyPr>
          <a:lstStyle/>
          <a:p>
            <a:r>
              <a:rPr lang="en-US" dirty="0" smtClean="0">
                <a:solidFill>
                  <a:schemeClr val="accent1"/>
                </a:solidFill>
              </a:rPr>
              <a:t>subgraph</a:t>
            </a:r>
            <a:r>
              <a:rPr lang="en-US" baseline="-25000" dirty="0" smtClean="0">
                <a:solidFill>
                  <a:schemeClr val="accent1"/>
                </a:solidFill>
              </a:rPr>
              <a:t>1</a:t>
            </a:r>
            <a:r>
              <a:rPr lang="en-US" dirty="0" smtClean="0">
                <a:solidFill>
                  <a:schemeClr val="accent1"/>
                </a:solidFill>
              </a:rPr>
              <a:t>{(2,5),(2,4),(4,9)}  == subgraph</a:t>
            </a:r>
            <a:r>
              <a:rPr lang="en-US" baseline="-25000" dirty="0" smtClean="0">
                <a:solidFill>
                  <a:schemeClr val="accent1"/>
                </a:solidFill>
              </a:rPr>
              <a:t>2</a:t>
            </a:r>
            <a:r>
              <a:rPr lang="en-US" dirty="0" smtClean="0">
                <a:solidFill>
                  <a:schemeClr val="accent1"/>
                </a:solidFill>
              </a:rPr>
              <a:t>{(7,13),(7,14),(14,22)}</a:t>
            </a:r>
            <a:endParaRPr lang="en-US" dirty="0">
              <a:solidFill>
                <a:schemeClr val="accent1"/>
              </a:solidFill>
            </a:endParaRPr>
          </a:p>
        </p:txBody>
      </p:sp>
    </p:spTree>
    <p:extLst>
      <p:ext uri="{BB962C8B-B14F-4D97-AF65-F5344CB8AC3E}">
        <p14:creationId xmlns:p14="http://schemas.microsoft.com/office/powerpoint/2010/main" val="4158104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9"/>
                                        </p:tgtEl>
                                        <p:attrNameLst>
                                          <p:attrName>style.color</p:attrName>
                                        </p:attrNameLst>
                                      </p:cBhvr>
                                      <p:to>
                                        <a:schemeClr val="accent2"/>
                                      </p:to>
                                    </p:animClr>
                                    <p:animClr clrSpc="rgb" dir="cw">
                                      <p:cBhvr>
                                        <p:cTn id="7" dur="500" fill="hold"/>
                                        <p:tgtEl>
                                          <p:spTgt spid="9"/>
                                        </p:tgtEl>
                                        <p:attrNameLst>
                                          <p:attrName>fillcolor</p:attrName>
                                        </p:attrNameLst>
                                      </p:cBhvr>
                                      <p:to>
                                        <a:schemeClr val="accent2"/>
                                      </p:to>
                                    </p:animClr>
                                    <p:set>
                                      <p:cBhvr>
                                        <p:cTn id="8" dur="500" fill="hold"/>
                                        <p:tgtEl>
                                          <p:spTgt spid="9"/>
                                        </p:tgtEl>
                                        <p:attrNameLst>
                                          <p:attrName>fill.type</p:attrName>
                                        </p:attrNameLst>
                                      </p:cBhvr>
                                      <p:to>
                                        <p:strVal val="solid"/>
                                      </p:to>
                                    </p:set>
                                    <p:set>
                                      <p:cBhvr>
                                        <p:cTn id="9" dur="500" fill="hold"/>
                                        <p:tgtEl>
                                          <p:spTgt spid="9"/>
                                        </p:tgtEl>
                                        <p:attrNameLst>
                                          <p:attrName>fill.on</p:attrName>
                                        </p:attrNameLst>
                                      </p:cBhvr>
                                      <p:to>
                                        <p:strVal val="true"/>
                                      </p:to>
                                    </p:set>
                                  </p:childTnLst>
                                </p:cTn>
                              </p:par>
                              <p:par>
                                <p:cTn id="10" presetID="19" presetClass="emph" presetSubtype="0" fill="hold" nodeType="withEffect">
                                  <p:stCondLst>
                                    <p:cond delay="0"/>
                                  </p:stCondLst>
                                  <p:childTnLst>
                                    <p:animClr clrSpc="rgb" dir="cw">
                                      <p:cBhvr override="childStyle">
                                        <p:cTn id="11" dur="500" fill="hold"/>
                                        <p:tgtEl>
                                          <p:spTgt spid="5"/>
                                        </p:tgtEl>
                                        <p:attrNameLst>
                                          <p:attrName>style.color</p:attrName>
                                        </p:attrNameLst>
                                      </p:cBhvr>
                                      <p:to>
                                        <a:schemeClr val="accent2"/>
                                      </p:to>
                                    </p:animClr>
                                    <p:animClr clrSpc="rgb" dir="cw">
                                      <p:cBhvr>
                                        <p:cTn id="12" dur="500" fill="hold"/>
                                        <p:tgtEl>
                                          <p:spTgt spid="5"/>
                                        </p:tgtEl>
                                        <p:attrNameLst>
                                          <p:attrName>fillcolor</p:attrName>
                                        </p:attrNameLst>
                                      </p:cBhvr>
                                      <p:to>
                                        <a:schemeClr val="accent2"/>
                                      </p:to>
                                    </p:animClr>
                                    <p:set>
                                      <p:cBhvr>
                                        <p:cTn id="13" dur="500" fill="hold"/>
                                        <p:tgtEl>
                                          <p:spTgt spid="5"/>
                                        </p:tgtEl>
                                        <p:attrNameLst>
                                          <p:attrName>fill.type</p:attrName>
                                        </p:attrNameLst>
                                      </p:cBhvr>
                                      <p:to>
                                        <p:strVal val="solid"/>
                                      </p:to>
                                    </p:set>
                                    <p:set>
                                      <p:cBhvr>
                                        <p:cTn id="14" dur="500" fill="hold"/>
                                        <p:tgtEl>
                                          <p:spTgt spid="5"/>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9" presetClass="emph" presetSubtype="0" fill="hold" grpId="0" nodeType="clickEffect">
                                  <p:stCondLst>
                                    <p:cond delay="0"/>
                                  </p:stCondLst>
                                  <p:childTnLst>
                                    <p:animClr clrSpc="rgb" dir="cw">
                                      <p:cBhvr override="childStyle">
                                        <p:cTn id="18" dur="500" fill="hold"/>
                                        <p:tgtEl>
                                          <p:spTgt spid="10"/>
                                        </p:tgtEl>
                                        <p:attrNameLst>
                                          <p:attrName>style.color</p:attrName>
                                        </p:attrNameLst>
                                      </p:cBhvr>
                                      <p:to>
                                        <a:schemeClr val="accent2"/>
                                      </p:to>
                                    </p:animClr>
                                    <p:animClr clrSpc="rgb" dir="cw">
                                      <p:cBhvr>
                                        <p:cTn id="19" dur="500" fill="hold"/>
                                        <p:tgtEl>
                                          <p:spTgt spid="10"/>
                                        </p:tgtEl>
                                        <p:attrNameLst>
                                          <p:attrName>fillcolor</p:attrName>
                                        </p:attrNameLst>
                                      </p:cBhvr>
                                      <p:to>
                                        <a:schemeClr val="accent2"/>
                                      </p:to>
                                    </p:animClr>
                                    <p:set>
                                      <p:cBhvr>
                                        <p:cTn id="20" dur="500" fill="hold"/>
                                        <p:tgtEl>
                                          <p:spTgt spid="10"/>
                                        </p:tgtEl>
                                        <p:attrNameLst>
                                          <p:attrName>fill.type</p:attrName>
                                        </p:attrNameLst>
                                      </p:cBhvr>
                                      <p:to>
                                        <p:strVal val="solid"/>
                                      </p:to>
                                    </p:set>
                                    <p:set>
                                      <p:cBhvr>
                                        <p:cTn id="21" dur="500" fill="hold"/>
                                        <p:tgtEl>
                                          <p:spTgt spid="10"/>
                                        </p:tgtEl>
                                        <p:attrNameLst>
                                          <p:attrName>fill.on</p:attrName>
                                        </p:attrNameLst>
                                      </p:cBhvr>
                                      <p:to>
                                        <p:strVal val="true"/>
                                      </p:to>
                                    </p:set>
                                  </p:childTnLst>
                                </p:cTn>
                              </p:par>
                              <p:par>
                                <p:cTn id="22" presetID="19" presetClass="emph" presetSubtype="0" fill="hold" grpId="0" nodeType="withEffect">
                                  <p:stCondLst>
                                    <p:cond delay="0"/>
                                  </p:stCondLst>
                                  <p:childTnLst>
                                    <p:animClr clrSpc="rgb" dir="cw">
                                      <p:cBhvr override="childStyle">
                                        <p:cTn id="23" dur="500" fill="hold"/>
                                        <p:tgtEl>
                                          <p:spTgt spid="6"/>
                                        </p:tgtEl>
                                        <p:attrNameLst>
                                          <p:attrName>style.color</p:attrName>
                                        </p:attrNameLst>
                                      </p:cBhvr>
                                      <p:to>
                                        <a:schemeClr val="accent2"/>
                                      </p:to>
                                    </p:animClr>
                                    <p:animClr clrSpc="rgb" dir="cw">
                                      <p:cBhvr>
                                        <p:cTn id="24" dur="500" fill="hold"/>
                                        <p:tgtEl>
                                          <p:spTgt spid="6"/>
                                        </p:tgtEl>
                                        <p:attrNameLst>
                                          <p:attrName>fillcolor</p:attrName>
                                        </p:attrNameLst>
                                      </p:cBhvr>
                                      <p:to>
                                        <a:schemeClr val="accent2"/>
                                      </p:to>
                                    </p:animClr>
                                    <p:set>
                                      <p:cBhvr>
                                        <p:cTn id="25" dur="500" fill="hold"/>
                                        <p:tgtEl>
                                          <p:spTgt spid="6"/>
                                        </p:tgtEl>
                                        <p:attrNameLst>
                                          <p:attrName>fill.type</p:attrName>
                                        </p:attrNameLst>
                                      </p:cBhvr>
                                      <p:to>
                                        <p:strVal val="solid"/>
                                      </p:to>
                                    </p:set>
                                    <p:set>
                                      <p:cBhvr>
                                        <p:cTn id="26" dur="500" fill="hold"/>
                                        <p:tgtEl>
                                          <p:spTgt spid="6"/>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9" presetClass="emph" presetSubtype="0" fill="hold" grpId="0" nodeType="clickEffect">
                                  <p:stCondLst>
                                    <p:cond delay="0"/>
                                  </p:stCondLst>
                                  <p:childTnLst>
                                    <p:animClr clrSpc="rgb" dir="cw">
                                      <p:cBhvr override="childStyle">
                                        <p:cTn id="30" dur="500" fill="hold"/>
                                        <p:tgtEl>
                                          <p:spTgt spid="7"/>
                                        </p:tgtEl>
                                        <p:attrNameLst>
                                          <p:attrName>style.color</p:attrName>
                                        </p:attrNameLst>
                                      </p:cBhvr>
                                      <p:to>
                                        <a:schemeClr val="accent2"/>
                                      </p:to>
                                    </p:animClr>
                                    <p:animClr clrSpc="rgb" dir="cw">
                                      <p:cBhvr>
                                        <p:cTn id="31" dur="500" fill="hold"/>
                                        <p:tgtEl>
                                          <p:spTgt spid="7"/>
                                        </p:tgtEl>
                                        <p:attrNameLst>
                                          <p:attrName>fillcolor</p:attrName>
                                        </p:attrNameLst>
                                      </p:cBhvr>
                                      <p:to>
                                        <a:schemeClr val="accent2"/>
                                      </p:to>
                                    </p:animClr>
                                    <p:set>
                                      <p:cBhvr>
                                        <p:cTn id="32" dur="500" fill="hold"/>
                                        <p:tgtEl>
                                          <p:spTgt spid="7"/>
                                        </p:tgtEl>
                                        <p:attrNameLst>
                                          <p:attrName>fill.type</p:attrName>
                                        </p:attrNameLst>
                                      </p:cBhvr>
                                      <p:to>
                                        <p:strVal val="solid"/>
                                      </p:to>
                                    </p:set>
                                    <p:set>
                                      <p:cBhvr>
                                        <p:cTn id="33" dur="500" fill="hold"/>
                                        <p:tgtEl>
                                          <p:spTgt spid="7"/>
                                        </p:tgtEl>
                                        <p:attrNameLst>
                                          <p:attrName>fill.on</p:attrName>
                                        </p:attrNameLst>
                                      </p:cBhvr>
                                      <p:to>
                                        <p:strVal val="true"/>
                                      </p:to>
                                    </p:set>
                                  </p:childTnLst>
                                </p:cTn>
                              </p:par>
                              <p:par>
                                <p:cTn id="34" presetID="19" presetClass="emph" presetSubtype="0" fill="hold" grpId="0" nodeType="withEffect">
                                  <p:stCondLst>
                                    <p:cond delay="0"/>
                                  </p:stCondLst>
                                  <p:childTnLst>
                                    <p:animClr clrSpc="rgb" dir="cw">
                                      <p:cBhvr override="childStyle">
                                        <p:cTn id="35" dur="500" fill="hold"/>
                                        <p:tgtEl>
                                          <p:spTgt spid="8"/>
                                        </p:tgtEl>
                                        <p:attrNameLst>
                                          <p:attrName>style.color</p:attrName>
                                        </p:attrNameLst>
                                      </p:cBhvr>
                                      <p:to>
                                        <a:schemeClr val="accent2"/>
                                      </p:to>
                                    </p:animClr>
                                    <p:animClr clrSpc="rgb" dir="cw">
                                      <p:cBhvr>
                                        <p:cTn id="36" dur="500" fill="hold"/>
                                        <p:tgtEl>
                                          <p:spTgt spid="8"/>
                                        </p:tgtEl>
                                        <p:attrNameLst>
                                          <p:attrName>fillcolor</p:attrName>
                                        </p:attrNameLst>
                                      </p:cBhvr>
                                      <p:to>
                                        <a:schemeClr val="accent2"/>
                                      </p:to>
                                    </p:animClr>
                                    <p:set>
                                      <p:cBhvr>
                                        <p:cTn id="37" dur="500" fill="hold"/>
                                        <p:tgtEl>
                                          <p:spTgt spid="8"/>
                                        </p:tgtEl>
                                        <p:attrNameLst>
                                          <p:attrName>fill.type</p:attrName>
                                        </p:attrNameLst>
                                      </p:cBhvr>
                                      <p:to>
                                        <p:strVal val="solid"/>
                                      </p:to>
                                    </p:set>
                                    <p:set>
                                      <p:cBhvr>
                                        <p:cTn id="38" dur="500" fill="hold"/>
                                        <p:tgtEl>
                                          <p:spTgt spid="8"/>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19" presetClass="emph" presetSubtype="0" fill="hold" grpId="0" nodeType="clickEffect">
                                  <p:stCondLst>
                                    <p:cond delay="0"/>
                                  </p:stCondLst>
                                  <p:childTnLst>
                                    <p:animClr clrSpc="rgb" dir="cw">
                                      <p:cBhvr override="childStyle">
                                        <p:cTn id="42" dur="500" fill="hold"/>
                                        <p:tgtEl>
                                          <p:spTgt spid="28"/>
                                        </p:tgtEl>
                                        <p:attrNameLst>
                                          <p:attrName>style.color</p:attrName>
                                        </p:attrNameLst>
                                      </p:cBhvr>
                                      <p:to>
                                        <a:schemeClr val="accent2"/>
                                      </p:to>
                                    </p:animClr>
                                    <p:animClr clrSpc="rgb" dir="cw">
                                      <p:cBhvr>
                                        <p:cTn id="43" dur="500" fill="hold"/>
                                        <p:tgtEl>
                                          <p:spTgt spid="28"/>
                                        </p:tgtEl>
                                        <p:attrNameLst>
                                          <p:attrName>fillcolor</p:attrName>
                                        </p:attrNameLst>
                                      </p:cBhvr>
                                      <p:to>
                                        <a:schemeClr val="accent2"/>
                                      </p:to>
                                    </p:animClr>
                                    <p:set>
                                      <p:cBhvr>
                                        <p:cTn id="44" dur="500" fill="hold"/>
                                        <p:tgtEl>
                                          <p:spTgt spid="28"/>
                                        </p:tgtEl>
                                        <p:attrNameLst>
                                          <p:attrName>fill.type</p:attrName>
                                        </p:attrNameLst>
                                      </p:cBhvr>
                                      <p:to>
                                        <p:strVal val="solid"/>
                                      </p:to>
                                    </p:set>
                                    <p:set>
                                      <p:cBhvr>
                                        <p:cTn id="45" dur="500" fill="hold"/>
                                        <p:tgtEl>
                                          <p:spTgt spid="28"/>
                                        </p:tgtEl>
                                        <p:attrNameLst>
                                          <p:attrName>fill.on</p:attrName>
                                        </p:attrNameLst>
                                      </p:cBhvr>
                                      <p:to>
                                        <p:strVal val="true"/>
                                      </p:to>
                                    </p:set>
                                  </p:childTnLst>
                                </p:cTn>
                              </p:par>
                              <p:par>
                                <p:cTn id="46" presetID="19" presetClass="emph" presetSubtype="0" fill="hold" grpId="0" nodeType="withEffect">
                                  <p:stCondLst>
                                    <p:cond delay="0"/>
                                  </p:stCondLst>
                                  <p:childTnLst>
                                    <p:animClr clrSpc="rgb" dir="cw">
                                      <p:cBhvr override="childStyle">
                                        <p:cTn id="47" dur="500" fill="hold"/>
                                        <p:tgtEl>
                                          <p:spTgt spid="12"/>
                                        </p:tgtEl>
                                        <p:attrNameLst>
                                          <p:attrName>style.color</p:attrName>
                                        </p:attrNameLst>
                                      </p:cBhvr>
                                      <p:to>
                                        <a:schemeClr val="accent2"/>
                                      </p:to>
                                    </p:animClr>
                                    <p:animClr clrSpc="rgb" dir="cw">
                                      <p:cBhvr>
                                        <p:cTn id="48" dur="500" fill="hold"/>
                                        <p:tgtEl>
                                          <p:spTgt spid="12"/>
                                        </p:tgtEl>
                                        <p:attrNameLst>
                                          <p:attrName>fillcolor</p:attrName>
                                        </p:attrNameLst>
                                      </p:cBhvr>
                                      <p:to>
                                        <a:schemeClr val="accent2"/>
                                      </p:to>
                                    </p:animClr>
                                    <p:set>
                                      <p:cBhvr>
                                        <p:cTn id="49" dur="500" fill="hold"/>
                                        <p:tgtEl>
                                          <p:spTgt spid="12"/>
                                        </p:tgtEl>
                                        <p:attrNameLst>
                                          <p:attrName>fill.type</p:attrName>
                                        </p:attrNameLst>
                                      </p:cBhvr>
                                      <p:to>
                                        <p:strVal val="solid"/>
                                      </p:to>
                                    </p:set>
                                    <p:set>
                                      <p:cBhvr>
                                        <p:cTn id="50" dur="500" fill="hold"/>
                                        <p:tgtEl>
                                          <p:spTgt spid="12"/>
                                        </p:tgtEl>
                                        <p:attrNameLst>
                                          <p:attrName>fill.on</p:attrName>
                                        </p:attrNameLst>
                                      </p:cBhvr>
                                      <p:to>
                                        <p:strVal val="tru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2" grpId="0" animBg="1"/>
      <p:bldP spid="28" grpId="0" animBg="1"/>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Blocks are “basic block” created from the control flow</a:t>
            </a:r>
          </a:p>
          <a:p>
            <a:r>
              <a:rPr lang="en-US" dirty="0" smtClean="0"/>
              <a:t>A sequence of instruction that do not modify the control flow are in the same block</a:t>
            </a:r>
          </a:p>
          <a:p>
            <a:r>
              <a:rPr lang="en-US" dirty="0" smtClean="0"/>
              <a:t>Any change in the control flow, starts a new block</a:t>
            </a:r>
            <a:endParaRPr lang="en-US" dirty="0"/>
          </a:p>
        </p:txBody>
      </p:sp>
      <p:sp>
        <p:nvSpPr>
          <p:cNvPr id="2" name="Title 1"/>
          <p:cNvSpPr>
            <a:spLocks noGrp="1"/>
          </p:cNvSpPr>
          <p:nvPr>
            <p:ph type="title"/>
          </p:nvPr>
        </p:nvSpPr>
        <p:spPr/>
        <p:txBody>
          <a:bodyPr/>
          <a:lstStyle/>
          <a:p>
            <a:r>
              <a:rPr lang="en-US" dirty="0" smtClean="0"/>
              <a:t>What are blocks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3660141"/>
            <a:ext cx="2732896" cy="2951204"/>
          </a:xfrm>
          <a:prstGeom prst="rect">
            <a:avLst/>
          </a:prstGeom>
        </p:spPr>
      </p:pic>
    </p:spTree>
    <p:extLst>
      <p:ext uri="{BB962C8B-B14F-4D97-AF65-F5344CB8AC3E}">
        <p14:creationId xmlns:p14="http://schemas.microsoft.com/office/powerpoint/2010/main" val="3194212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Can’t simply compare the bytes in two blocks</a:t>
            </a:r>
          </a:p>
          <a:p>
            <a:r>
              <a:rPr lang="en-US" dirty="0" smtClean="0"/>
              <a:t>Registers change(register allocation):</a:t>
            </a:r>
          </a:p>
          <a:p>
            <a:endParaRPr lang="en-US" dirty="0" smtClean="0"/>
          </a:p>
        </p:txBody>
      </p:sp>
      <p:sp>
        <p:nvSpPr>
          <p:cNvPr id="2" name="Title 1"/>
          <p:cNvSpPr>
            <a:spLocks noGrp="1"/>
          </p:cNvSpPr>
          <p:nvPr>
            <p:ph type="title"/>
          </p:nvPr>
        </p:nvSpPr>
        <p:spPr/>
        <p:txBody>
          <a:bodyPr/>
          <a:lstStyle/>
          <a:p>
            <a:r>
              <a:rPr lang="en-US" dirty="0" smtClean="0"/>
              <a:t>Block comparison (1)</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486" y="2929844"/>
            <a:ext cx="1981477" cy="248637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5396" y="2929844"/>
            <a:ext cx="2029108" cy="2467319"/>
          </a:xfrm>
          <a:prstGeom prst="rect">
            <a:avLst/>
          </a:prstGeom>
        </p:spPr>
      </p:pic>
      <p:sp>
        <p:nvSpPr>
          <p:cNvPr id="7" name="Rectangle 6"/>
          <p:cNvSpPr/>
          <p:nvPr/>
        </p:nvSpPr>
        <p:spPr>
          <a:xfrm>
            <a:off x="4745455" y="3468729"/>
            <a:ext cx="1029449"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V</a:t>
            </a:r>
            <a:r>
              <a:rPr lang="en-US" sz="5400" b="1" dirty="0" smtClean="0">
                <a:ln w="22225">
                  <a:solidFill>
                    <a:schemeClr val="accent2"/>
                  </a:solidFill>
                  <a:prstDash val="solid"/>
                </a:ln>
                <a:solidFill>
                  <a:schemeClr val="accent2">
                    <a:lumMod val="40000"/>
                    <a:lumOff val="60000"/>
                  </a:schemeClr>
                </a:solidFill>
              </a:rPr>
              <a:t>S</a:t>
            </a:r>
            <a:endParaRPr lang="en-US" sz="5400" b="1" dirty="0">
              <a:ln w="22225">
                <a:solidFill>
                  <a:schemeClr val="accent2"/>
                </a:solidFill>
                <a:prstDash val="solid"/>
              </a:ln>
              <a:solidFill>
                <a:schemeClr val="accent2">
                  <a:lumMod val="40000"/>
                  <a:lumOff val="60000"/>
                </a:schemeClr>
              </a:solidFill>
            </a:endParaRPr>
          </a:p>
        </p:txBody>
      </p:sp>
      <p:sp>
        <p:nvSpPr>
          <p:cNvPr id="6" name="Rounded Rectangle 5"/>
          <p:cNvSpPr/>
          <p:nvPr/>
        </p:nvSpPr>
        <p:spPr>
          <a:xfrm>
            <a:off x="2819398" y="2929843"/>
            <a:ext cx="657228" cy="330629"/>
          </a:xfrm>
          <a:prstGeom prst="round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753223" y="2929842"/>
            <a:ext cx="657228" cy="330629"/>
          </a:xfrm>
          <a:prstGeom prst="round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019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Instructions are reordered(instruction scheduling):</a:t>
            </a:r>
          </a:p>
          <a:p>
            <a:endParaRPr lang="en-US" dirty="0"/>
          </a:p>
        </p:txBody>
      </p:sp>
      <p:sp>
        <p:nvSpPr>
          <p:cNvPr id="2" name="Title 1"/>
          <p:cNvSpPr>
            <a:spLocks noGrp="1"/>
          </p:cNvSpPr>
          <p:nvPr>
            <p:ph type="title"/>
          </p:nvPr>
        </p:nvSpPr>
        <p:spPr/>
        <p:txBody>
          <a:bodyPr/>
          <a:lstStyle/>
          <a:p>
            <a:r>
              <a:rPr lang="en-US" dirty="0"/>
              <a:t>Block </a:t>
            </a:r>
            <a:r>
              <a:rPr lang="en-US" dirty="0" smtClean="0"/>
              <a:t>comparison (</a:t>
            </a:r>
            <a:r>
              <a:rPr lang="en-US" dirty="0"/>
              <a:t>2</a:t>
            </a:r>
            <a:r>
              <a:rPr lang="en-US" dirty="0" smtClean="0"/>
              <a:t>)</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7287" y="3446096"/>
            <a:ext cx="2581635" cy="157184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4750" y="3455622"/>
            <a:ext cx="2562583" cy="1562318"/>
          </a:xfrm>
          <a:prstGeom prst="rect">
            <a:avLst/>
          </a:prstGeom>
        </p:spPr>
      </p:pic>
      <p:sp>
        <p:nvSpPr>
          <p:cNvPr id="8" name="Rectangle 7"/>
          <p:cNvSpPr/>
          <p:nvPr/>
        </p:nvSpPr>
        <p:spPr>
          <a:xfrm>
            <a:off x="4713370" y="3634330"/>
            <a:ext cx="1029449"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V</a:t>
            </a:r>
            <a:r>
              <a:rPr lang="en-US" sz="5400" b="1" dirty="0" smtClean="0">
                <a:ln w="22225">
                  <a:solidFill>
                    <a:schemeClr val="accent2"/>
                  </a:solidFill>
                  <a:prstDash val="solid"/>
                </a:ln>
                <a:solidFill>
                  <a:schemeClr val="accent2">
                    <a:lumMod val="40000"/>
                    <a:lumOff val="60000"/>
                  </a:schemeClr>
                </a:solidFill>
              </a:rPr>
              <a:t>S</a:t>
            </a:r>
            <a:endParaRPr lang="en-US" sz="5400" b="1" dirty="0">
              <a:ln w="22225">
                <a:solidFill>
                  <a:schemeClr val="accent2"/>
                </a:solidFill>
                <a:prstDash val="solid"/>
              </a:ln>
              <a:solidFill>
                <a:schemeClr val="accent2">
                  <a:lumMod val="40000"/>
                  <a:lumOff val="60000"/>
                </a:schemeClr>
              </a:solidFill>
            </a:endParaRPr>
          </a:p>
        </p:txBody>
      </p:sp>
      <p:sp>
        <p:nvSpPr>
          <p:cNvPr id="9" name="Rounded Rectangle 8"/>
          <p:cNvSpPr/>
          <p:nvPr/>
        </p:nvSpPr>
        <p:spPr>
          <a:xfrm>
            <a:off x="1721086" y="3417522"/>
            <a:ext cx="2657835" cy="188234"/>
          </a:xfrm>
          <a:prstGeom prst="round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127986" y="3599495"/>
            <a:ext cx="2657835" cy="188234"/>
          </a:xfrm>
          <a:prstGeom prst="round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721085" y="3602669"/>
            <a:ext cx="2657835" cy="188234"/>
          </a:xfrm>
          <a:prstGeom prst="roundRect">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127985" y="3412258"/>
            <a:ext cx="2657835" cy="188234"/>
          </a:xfrm>
          <a:prstGeom prst="roundRect">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386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Small variations:</a:t>
            </a:r>
          </a:p>
          <a:p>
            <a:endParaRPr lang="en-US" dirty="0"/>
          </a:p>
        </p:txBody>
      </p:sp>
      <p:sp>
        <p:nvSpPr>
          <p:cNvPr id="2" name="Title 1"/>
          <p:cNvSpPr>
            <a:spLocks noGrp="1"/>
          </p:cNvSpPr>
          <p:nvPr>
            <p:ph type="title"/>
          </p:nvPr>
        </p:nvSpPr>
        <p:spPr/>
        <p:txBody>
          <a:bodyPr/>
          <a:lstStyle/>
          <a:p>
            <a:r>
              <a:rPr lang="en-US" dirty="0"/>
              <a:t>Block </a:t>
            </a:r>
            <a:r>
              <a:rPr lang="en-US" dirty="0" smtClean="0"/>
              <a:t>comparison (</a:t>
            </a:r>
            <a:r>
              <a:rPr lang="en-US" dirty="0"/>
              <a:t>3</a:t>
            </a:r>
            <a:r>
              <a:rPr lang="en-US" dirty="0" smtClean="0"/>
              <a:t>)</a:t>
            </a: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7063" y="3479032"/>
            <a:ext cx="2505425" cy="1276528"/>
          </a:xfrm>
          <a:prstGeom prst="rect">
            <a:avLst/>
          </a:prstGeom>
        </p:spPr>
      </p:pic>
      <p:sp>
        <p:nvSpPr>
          <p:cNvPr id="9" name="Rectangle 8"/>
          <p:cNvSpPr/>
          <p:nvPr/>
        </p:nvSpPr>
        <p:spPr>
          <a:xfrm>
            <a:off x="5030040" y="3655631"/>
            <a:ext cx="1029449"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V</a:t>
            </a:r>
            <a:r>
              <a:rPr lang="en-US" sz="5400" b="1" dirty="0" smtClean="0">
                <a:ln w="22225">
                  <a:solidFill>
                    <a:schemeClr val="accent2"/>
                  </a:solidFill>
                  <a:prstDash val="solid"/>
                </a:ln>
                <a:solidFill>
                  <a:schemeClr val="accent2">
                    <a:lumMod val="40000"/>
                    <a:lumOff val="60000"/>
                  </a:schemeClr>
                </a:solidFill>
              </a:rPr>
              <a:t>S</a:t>
            </a:r>
            <a:endParaRPr lang="en-US" sz="5400" b="1" dirty="0">
              <a:ln w="22225">
                <a:solidFill>
                  <a:schemeClr val="accent2"/>
                </a:solidFill>
                <a:prstDash val="solid"/>
              </a:ln>
              <a:solidFill>
                <a:schemeClr val="accent2">
                  <a:lumMod val="40000"/>
                  <a:lumOff val="6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3921" y="3297646"/>
            <a:ext cx="2572790" cy="1457914"/>
          </a:xfrm>
          <a:prstGeom prst="rect">
            <a:avLst/>
          </a:prstGeom>
        </p:spPr>
      </p:pic>
      <p:sp>
        <p:nvSpPr>
          <p:cNvPr id="7" name="Rounded Rectangle 6"/>
          <p:cNvSpPr/>
          <p:nvPr/>
        </p:nvSpPr>
        <p:spPr>
          <a:xfrm>
            <a:off x="1723920" y="3256829"/>
            <a:ext cx="2117829" cy="330629"/>
          </a:xfrm>
          <a:prstGeom prst="round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677063" y="3297646"/>
            <a:ext cx="2117829" cy="330629"/>
          </a:xfrm>
          <a:prstGeom prst="round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645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mj-lt"/>
              <a:buAutoNum type="arabicParenR"/>
            </a:pPr>
            <a:r>
              <a:rPr lang="en-US" dirty="0" smtClean="0"/>
              <a:t>Digest of sequence of instruction types in the block:</a:t>
            </a:r>
          </a:p>
          <a:p>
            <a:pPr marL="0" indent="0">
              <a:buNone/>
            </a:pPr>
            <a:r>
              <a:rPr lang="en-US" dirty="0"/>
              <a:t>	</a:t>
            </a:r>
            <a:r>
              <a:rPr lang="en-US" dirty="0" smtClean="0"/>
              <a:t>An ordered representation of instruction types </a:t>
            </a:r>
          </a:p>
          <a:p>
            <a:pPr>
              <a:buFont typeface="+mj-lt"/>
              <a:buAutoNum type="arabicParenR" startAt="2"/>
            </a:pPr>
            <a:r>
              <a:rPr lang="en-US" dirty="0" smtClean="0"/>
              <a:t>Digest of the set of instructions and operand types in the block:</a:t>
            </a:r>
          </a:p>
          <a:p>
            <a:pPr marL="0" indent="0">
              <a:buNone/>
            </a:pPr>
            <a:r>
              <a:rPr lang="en-US" dirty="0" smtClean="0"/>
              <a:t>	An order agnostic combination of instruction types and operand types</a:t>
            </a:r>
          </a:p>
          <a:p>
            <a:pPr marL="0" indent="0">
              <a:buNone/>
            </a:pPr>
            <a:r>
              <a:rPr lang="en-US" dirty="0" smtClean="0"/>
              <a:t>	(</a:t>
            </a:r>
            <a:r>
              <a:rPr lang="en-US" dirty="0"/>
              <a:t>Small Prime Product)</a:t>
            </a:r>
            <a:endParaRPr lang="en-US" dirty="0" smtClean="0"/>
          </a:p>
          <a:p>
            <a:pPr>
              <a:buFont typeface="+mj-lt"/>
              <a:buAutoNum type="arabicParenR" startAt="3"/>
            </a:pPr>
            <a:r>
              <a:rPr lang="en-US" dirty="0" smtClean="0"/>
              <a:t>Digest of frequency of instruction types and operands types </a:t>
            </a:r>
            <a:endParaRPr lang="en-US" dirty="0"/>
          </a:p>
        </p:txBody>
      </p:sp>
      <p:sp>
        <p:nvSpPr>
          <p:cNvPr id="2" name="Title 1"/>
          <p:cNvSpPr>
            <a:spLocks noGrp="1"/>
          </p:cNvSpPr>
          <p:nvPr>
            <p:ph type="title"/>
          </p:nvPr>
        </p:nvSpPr>
        <p:spPr/>
        <p:txBody>
          <a:bodyPr/>
          <a:lstStyle/>
          <a:p>
            <a:r>
              <a:rPr lang="en-US" dirty="0" smtClean="0"/>
              <a:t>Features</a:t>
            </a:r>
            <a:endParaRPr lang="en-US" dirty="0"/>
          </a:p>
        </p:txBody>
      </p:sp>
    </p:spTree>
    <p:extLst>
      <p:ext uri="{BB962C8B-B14F-4D97-AF65-F5344CB8AC3E}">
        <p14:creationId xmlns:p14="http://schemas.microsoft.com/office/powerpoint/2010/main" val="20010592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7532" y="1584832"/>
            <a:ext cx="8825808" cy="4647525"/>
          </a:xfrm>
        </p:spPr>
        <p:txBody>
          <a:bodyPr/>
          <a:lstStyle/>
          <a:p>
            <a:r>
              <a:rPr lang="en-US" dirty="0" smtClean="0"/>
              <a:t>Build a CFG</a:t>
            </a:r>
          </a:p>
          <a:p>
            <a:r>
              <a:rPr lang="en-US" dirty="0" smtClean="0"/>
              <a:t>Use digest2 to calculate block equivalence of all blocks</a:t>
            </a:r>
          </a:p>
          <a:p>
            <a:r>
              <a:rPr lang="en-US" dirty="0" smtClean="0"/>
              <a:t>Take each pair of equivalent blocks as head nodes</a:t>
            </a:r>
          </a:p>
          <a:p>
            <a:r>
              <a:rPr lang="en-US" dirty="0" smtClean="0"/>
              <a:t>Try to construct the longest equivalent </a:t>
            </a:r>
            <a:r>
              <a:rPr lang="en-US" dirty="0" err="1" smtClean="0"/>
              <a:t>subgraphs</a:t>
            </a:r>
            <a:r>
              <a:rPr lang="en-US" dirty="0" smtClean="0"/>
              <a:t> with the strictest digest</a:t>
            </a:r>
          </a:p>
          <a:p>
            <a:r>
              <a:rPr lang="en-US" dirty="0" smtClean="0"/>
              <a:t>Switch to fuzzier digest if no match is found</a:t>
            </a:r>
          </a:p>
          <a:p>
            <a:pPr marL="0" indent="0">
              <a:buNone/>
            </a:pPr>
            <a:endParaRPr lang="en-US" dirty="0"/>
          </a:p>
        </p:txBody>
      </p:sp>
      <p:sp>
        <p:nvSpPr>
          <p:cNvPr id="2" name="Title 1"/>
          <p:cNvSpPr>
            <a:spLocks noGrp="1"/>
          </p:cNvSpPr>
          <p:nvPr>
            <p:ph type="title"/>
          </p:nvPr>
        </p:nvSpPr>
        <p:spPr/>
        <p:txBody>
          <a:bodyPr/>
          <a:lstStyle/>
          <a:p>
            <a:r>
              <a:rPr lang="en-US" dirty="0" smtClean="0"/>
              <a:t>Algorithm</a:t>
            </a:r>
            <a:endParaRPr lang="en-US" dirty="0"/>
          </a:p>
        </p:txBody>
      </p:sp>
      <p:graphicFrame>
        <p:nvGraphicFramePr>
          <p:cNvPr id="4" name="Content Placeholder 16"/>
          <p:cNvGraphicFramePr>
            <a:graphicFrameLocks noChangeAspect="1"/>
          </p:cNvGraphicFramePr>
          <p:nvPr>
            <p:extLst>
              <p:ext uri="{D42A27DB-BD31-4B8C-83A1-F6EECF244321}">
                <p14:modId xmlns:p14="http://schemas.microsoft.com/office/powerpoint/2010/main" val="2796026517"/>
              </p:ext>
            </p:extLst>
          </p:nvPr>
        </p:nvGraphicFramePr>
        <p:xfrm>
          <a:off x="9172956" y="2095517"/>
          <a:ext cx="3019044" cy="4762483"/>
        </p:xfrm>
        <a:graphic>
          <a:graphicData uri="http://schemas.openxmlformats.org/presentationml/2006/ole">
            <mc:AlternateContent xmlns:mc="http://schemas.openxmlformats.org/markup-compatibility/2006">
              <mc:Choice xmlns:v="urn:schemas-microsoft-com:vml" Requires="v">
                <p:oleObj spid="_x0000_s2081" name="Visio" r:id="rId4" imgW="3581341" imgH="5648325" progId="Visio.Drawing.15">
                  <p:embed/>
                </p:oleObj>
              </mc:Choice>
              <mc:Fallback>
                <p:oleObj name="Visio" r:id="rId4" imgW="3581341" imgH="5648325" progId="Visio.Drawing.15">
                  <p:embed/>
                  <p:pic>
                    <p:nvPicPr>
                      <p:cNvPr id="0" name=""/>
                      <p:cNvPicPr/>
                      <p:nvPr/>
                    </p:nvPicPr>
                    <p:blipFill>
                      <a:blip r:embed="rId5"/>
                      <a:stretch>
                        <a:fillRect/>
                      </a:stretch>
                    </p:blipFill>
                    <p:spPr>
                      <a:xfrm>
                        <a:off x="9172956" y="2095517"/>
                        <a:ext cx="3019044" cy="4762483"/>
                      </a:xfrm>
                      <a:prstGeom prst="rect">
                        <a:avLst/>
                      </a:prstGeom>
                    </p:spPr>
                  </p:pic>
                </p:oleObj>
              </mc:Fallback>
            </mc:AlternateContent>
          </a:graphicData>
        </a:graphic>
      </p:graphicFrame>
    </p:spTree>
    <p:extLst>
      <p:ext uri="{BB962C8B-B14F-4D97-AF65-F5344CB8AC3E}">
        <p14:creationId xmlns:p14="http://schemas.microsoft.com/office/powerpoint/2010/main" val="4218790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smtClean="0"/>
              <a:t>Who we are</a:t>
            </a:r>
          </a:p>
          <a:p>
            <a:r>
              <a:rPr lang="en-US" sz="2800" dirty="0"/>
              <a:t>F</a:t>
            </a:r>
            <a:r>
              <a:rPr lang="en-US" sz="2800" dirty="0" smtClean="0"/>
              <a:t>unction </a:t>
            </a:r>
            <a:r>
              <a:rPr lang="en-US" sz="2800" dirty="0" err="1" smtClean="0"/>
              <a:t>inlining</a:t>
            </a:r>
            <a:endParaRPr lang="en-US" sz="2800" dirty="0" smtClean="0"/>
          </a:p>
          <a:p>
            <a:r>
              <a:rPr lang="en-US" sz="2800" dirty="0" smtClean="0"/>
              <a:t>Forced </a:t>
            </a:r>
            <a:r>
              <a:rPr lang="en-US" sz="2800" dirty="0" err="1" smtClean="0"/>
              <a:t>inlining</a:t>
            </a:r>
            <a:r>
              <a:rPr lang="en-US" sz="2800" dirty="0" smtClean="0"/>
              <a:t> and reverse engineering</a:t>
            </a:r>
          </a:p>
          <a:p>
            <a:r>
              <a:rPr lang="en-US" sz="2800" dirty="0" smtClean="0"/>
              <a:t>Detecting </a:t>
            </a:r>
            <a:r>
              <a:rPr lang="en-US" sz="2800" dirty="0" err="1" smtClean="0"/>
              <a:t>inlined</a:t>
            </a:r>
            <a:r>
              <a:rPr lang="en-US" sz="2800" dirty="0" smtClean="0"/>
              <a:t> functions(high level)</a:t>
            </a:r>
          </a:p>
          <a:p>
            <a:r>
              <a:rPr lang="en-US" sz="2800" dirty="0" smtClean="0"/>
              <a:t>Detecting </a:t>
            </a:r>
            <a:r>
              <a:rPr lang="en-US" sz="2800" dirty="0" err="1" smtClean="0"/>
              <a:t>inlined</a:t>
            </a:r>
            <a:r>
              <a:rPr lang="en-US" sz="2800" dirty="0" smtClean="0"/>
              <a:t> function in binary</a:t>
            </a:r>
          </a:p>
          <a:p>
            <a:r>
              <a:rPr lang="en-US" sz="2800" dirty="0" smtClean="0"/>
              <a:t>Visualization</a:t>
            </a:r>
          </a:p>
          <a:p>
            <a:r>
              <a:rPr lang="en-US" sz="2800" dirty="0" smtClean="0"/>
              <a:t>Refactoring (Binary rewriting)</a:t>
            </a:r>
          </a:p>
          <a:p>
            <a:endParaRPr lang="en-US" dirty="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6572812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a:t>
            </a:r>
            <a:endParaRPr lang="en-US" dirty="0"/>
          </a:p>
        </p:txBody>
      </p:sp>
      <p:sp>
        <p:nvSpPr>
          <p:cNvPr id="3" name="Text Placeholder 2"/>
          <p:cNvSpPr>
            <a:spLocks noGrp="1"/>
          </p:cNvSpPr>
          <p:nvPr>
            <p:ph type="body" idx="1"/>
          </p:nvPr>
        </p:nvSpPr>
        <p:spPr/>
        <p:txBody>
          <a:bodyPr/>
          <a:lstStyle/>
          <a:p>
            <a:endParaRPr lang="en-US"/>
          </a:p>
        </p:txBody>
      </p:sp>
      <p:pic>
        <p:nvPicPr>
          <p:cNvPr id="5122" name="Picture 2" descr="C:\Users\alipezes\AppData\Local\Microsoft\Windows\Temporary Internet Files\Content.IE5\QPMLHF96\MC900442144[1].pn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84656" y="5855367"/>
            <a:ext cx="553915" cy="572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898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IDA Plugin Details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058986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smtClean="0"/>
              <a:t>Python library that contains a set of algorithms</a:t>
            </a:r>
          </a:p>
          <a:p>
            <a:pPr lvl="1"/>
            <a:r>
              <a:rPr lang="en-US" sz="2400" dirty="0" smtClean="0"/>
              <a:t>Basic Block abstraction layer (BB_types.py)</a:t>
            </a:r>
          </a:p>
          <a:p>
            <a:pPr lvl="1"/>
            <a:r>
              <a:rPr lang="en-US" sz="2400" dirty="0" smtClean="0"/>
              <a:t>A set of utility functions (BB_util.py)</a:t>
            </a:r>
          </a:p>
          <a:p>
            <a:pPr lvl="1"/>
            <a:r>
              <a:rPr lang="en-US" sz="2400" dirty="0" smtClean="0"/>
              <a:t>An IDA support library (BB_ida.py)</a:t>
            </a:r>
          </a:p>
          <a:p>
            <a:pPr marL="457200" lvl="1" indent="0">
              <a:buNone/>
            </a:pPr>
            <a:endParaRPr lang="en-US" dirty="0"/>
          </a:p>
          <a:p>
            <a:pPr lvl="1"/>
            <a:endParaRPr lang="en-US" dirty="0" smtClean="0"/>
          </a:p>
          <a:p>
            <a:pPr lvl="2"/>
            <a:endParaRPr lang="en-US" dirty="0" smtClean="0"/>
          </a:p>
        </p:txBody>
      </p:sp>
      <p:sp>
        <p:nvSpPr>
          <p:cNvPr id="2" name="Title 1"/>
          <p:cNvSpPr>
            <a:spLocks noGrp="1"/>
          </p:cNvSpPr>
          <p:nvPr>
            <p:ph type="title"/>
          </p:nvPr>
        </p:nvSpPr>
        <p:spPr/>
        <p:txBody>
          <a:bodyPr/>
          <a:lstStyle/>
          <a:p>
            <a:r>
              <a:rPr lang="en-US" dirty="0" err="1" smtClean="0"/>
              <a:t>BBGrouper</a:t>
            </a:r>
            <a:endParaRPr lang="en-US" dirty="0"/>
          </a:p>
        </p:txBody>
      </p:sp>
    </p:spTree>
    <p:extLst>
      <p:ext uri="{BB962C8B-B14F-4D97-AF65-F5344CB8AC3E}">
        <p14:creationId xmlns:p14="http://schemas.microsoft.com/office/powerpoint/2010/main" val="31874286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sz="2400" dirty="0" err="1" smtClean="0"/>
              <a:t>GraphSlick</a:t>
            </a:r>
            <a:r>
              <a:rPr lang="en-US" sz="2400" dirty="0" smtClean="0"/>
              <a:t> is an IDA Pro plugin</a:t>
            </a:r>
          </a:p>
          <a:p>
            <a:r>
              <a:rPr lang="en-US" sz="2400" dirty="0" smtClean="0"/>
              <a:t>Analyze and visualize</a:t>
            </a:r>
          </a:p>
          <a:p>
            <a:r>
              <a:rPr lang="en-US" sz="2400" dirty="0" smtClean="0"/>
              <a:t>Result can be interactively modified by the user</a:t>
            </a:r>
          </a:p>
          <a:p>
            <a:r>
              <a:rPr lang="en-US" sz="2400" dirty="0" smtClean="0"/>
              <a:t>The algorithm is processor agnostic</a:t>
            </a:r>
          </a:p>
        </p:txBody>
      </p:sp>
      <p:sp>
        <p:nvSpPr>
          <p:cNvPr id="2" name="Title 1"/>
          <p:cNvSpPr>
            <a:spLocks noGrp="1"/>
          </p:cNvSpPr>
          <p:nvPr>
            <p:ph type="title"/>
          </p:nvPr>
        </p:nvSpPr>
        <p:spPr/>
        <p:txBody>
          <a:bodyPr/>
          <a:lstStyle/>
          <a:p>
            <a:r>
              <a:rPr lang="en-US" dirty="0" err="1" smtClean="0"/>
              <a:t>GraphSlick</a:t>
            </a:r>
            <a:r>
              <a:rPr lang="en-US" dirty="0" smtClean="0"/>
              <a:t> (1)</a:t>
            </a:r>
            <a:endParaRPr lang="en-US" dirty="0"/>
          </a:p>
        </p:txBody>
      </p:sp>
    </p:spTree>
    <p:extLst>
      <p:ext uri="{BB962C8B-B14F-4D97-AF65-F5344CB8AC3E}">
        <p14:creationId xmlns:p14="http://schemas.microsoft.com/office/powerpoint/2010/main" val="39649683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sz="2800" dirty="0" smtClean="0"/>
              <a:t>The UI represents the results using:</a:t>
            </a:r>
          </a:p>
          <a:p>
            <a:pPr lvl="1"/>
            <a:r>
              <a:rPr lang="en-US" sz="2400" dirty="0" smtClean="0"/>
              <a:t>A chooser window (aka “GS Panel”): displays the BB Analyze() function call results in a list</a:t>
            </a:r>
          </a:p>
          <a:p>
            <a:pPr lvl="1"/>
            <a:r>
              <a:rPr lang="en-US" sz="2400" dirty="0" smtClean="0"/>
              <a:t>A user graph window (aka “GS View”): </a:t>
            </a:r>
          </a:p>
          <a:p>
            <a:pPr lvl="2"/>
            <a:r>
              <a:rPr lang="en-US" sz="2000" dirty="0" smtClean="0"/>
              <a:t>displays a user graph containing the matching results</a:t>
            </a:r>
          </a:p>
          <a:p>
            <a:pPr lvl="2"/>
            <a:r>
              <a:rPr lang="en-US" sz="2000" dirty="0" smtClean="0"/>
              <a:t>Allows interactivity to manipulate the grouping results</a:t>
            </a:r>
          </a:p>
          <a:p>
            <a:pPr lvl="2"/>
            <a:r>
              <a:rPr lang="en-US" sz="2000" dirty="0" smtClean="0"/>
              <a:t>Allows coloring and navigating through the results</a:t>
            </a:r>
          </a:p>
          <a:p>
            <a:endParaRPr lang="en-US" dirty="0" smtClean="0"/>
          </a:p>
          <a:p>
            <a:endParaRPr lang="en-US" dirty="0"/>
          </a:p>
        </p:txBody>
      </p:sp>
      <p:sp>
        <p:nvSpPr>
          <p:cNvPr id="2" name="Title 1"/>
          <p:cNvSpPr>
            <a:spLocks noGrp="1"/>
          </p:cNvSpPr>
          <p:nvPr>
            <p:ph type="title"/>
          </p:nvPr>
        </p:nvSpPr>
        <p:spPr/>
        <p:txBody>
          <a:bodyPr/>
          <a:lstStyle/>
          <a:p>
            <a:r>
              <a:rPr lang="en-US" dirty="0" err="1" smtClean="0"/>
              <a:t>GraphSlick</a:t>
            </a:r>
            <a:r>
              <a:rPr lang="en-US" dirty="0" smtClean="0"/>
              <a:t> (2)</a:t>
            </a:r>
            <a:endParaRPr lang="en-US" dirty="0"/>
          </a:p>
        </p:txBody>
      </p:sp>
    </p:spTree>
    <p:extLst>
      <p:ext uri="{BB962C8B-B14F-4D97-AF65-F5344CB8AC3E}">
        <p14:creationId xmlns:p14="http://schemas.microsoft.com/office/powerpoint/2010/main" val="7904438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dirty="0" smtClean="0"/>
              <a:t>The GS panel shows all the nodes and under which parent group they fall</a:t>
            </a:r>
          </a:p>
          <a:p>
            <a:r>
              <a:rPr lang="en-US" dirty="0" smtClean="0"/>
              <a:t>Each parent group contains various group each containing a set of nodes that make up similar code pattern in various program location</a:t>
            </a:r>
          </a:p>
          <a:p>
            <a:r>
              <a:rPr lang="en-US" dirty="0" smtClean="0"/>
              <a:t>“allocate and fill with random” parent group has four groups</a:t>
            </a:r>
          </a:p>
          <a:p>
            <a:pPr lvl="1"/>
            <a:r>
              <a:rPr lang="en-US" dirty="0" smtClean="0"/>
              <a:t>Each group is composed of 9 basic blocks</a:t>
            </a:r>
          </a:p>
          <a:p>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err="1" smtClean="0"/>
              <a:t>GraphSlick</a:t>
            </a:r>
            <a:r>
              <a:rPr lang="en-US" dirty="0" smtClean="0"/>
              <a:t> – Panel (1)</a:t>
            </a:r>
            <a:endParaRPr lang="en-US" dirty="0"/>
          </a:p>
        </p:txBody>
      </p:sp>
      <p:pic>
        <p:nvPicPr>
          <p:cNvPr id="6" name="Picture 5"/>
          <p:cNvPicPr>
            <a:picLocks noChangeAspect="1"/>
          </p:cNvPicPr>
          <p:nvPr/>
        </p:nvPicPr>
        <p:blipFill>
          <a:blip r:embed="rId2"/>
          <a:stretch>
            <a:fillRect/>
          </a:stretch>
        </p:blipFill>
        <p:spPr>
          <a:xfrm>
            <a:off x="681088" y="4735068"/>
            <a:ext cx="7991475" cy="1447800"/>
          </a:xfrm>
          <a:prstGeom prst="rect">
            <a:avLst/>
          </a:prstGeom>
        </p:spPr>
      </p:pic>
    </p:spTree>
    <p:extLst>
      <p:ext uri="{BB962C8B-B14F-4D97-AF65-F5344CB8AC3E}">
        <p14:creationId xmlns:p14="http://schemas.microsoft.com/office/powerpoint/2010/main" val="16765251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These are the 9 nodes that make up </a:t>
            </a:r>
            <a:r>
              <a:rPr lang="en-US" dirty="0"/>
              <a:t>“allocate and fill with random”</a:t>
            </a:r>
            <a:r>
              <a:rPr lang="en-US" dirty="0" smtClean="0"/>
              <a:t> code logic</a:t>
            </a:r>
          </a:p>
          <a:p>
            <a:r>
              <a:rPr lang="en-US" dirty="0" smtClean="0"/>
              <a:t>It is composed of 9 basic blocks</a:t>
            </a:r>
          </a:p>
          <a:p>
            <a:r>
              <a:rPr lang="en-US" dirty="0" smtClean="0"/>
              <a:t>These 9 blocks could have been an </a:t>
            </a:r>
            <a:r>
              <a:rPr lang="en-US" dirty="0" err="1" smtClean="0"/>
              <a:t>inlined</a:t>
            </a:r>
            <a:r>
              <a:rPr lang="en-US" dirty="0" smtClean="0"/>
              <a:t> function</a:t>
            </a:r>
          </a:p>
          <a:p>
            <a:r>
              <a:rPr lang="en-US" dirty="0" smtClean="0"/>
              <a:t>Or code that has been copied and pasted</a:t>
            </a:r>
            <a:endParaRPr lang="en-US" dirty="0"/>
          </a:p>
        </p:txBody>
      </p:sp>
      <p:sp>
        <p:nvSpPr>
          <p:cNvPr id="2" name="Title 1"/>
          <p:cNvSpPr>
            <a:spLocks noGrp="1"/>
          </p:cNvSpPr>
          <p:nvPr>
            <p:ph type="title"/>
          </p:nvPr>
        </p:nvSpPr>
        <p:spPr/>
        <p:txBody>
          <a:bodyPr/>
          <a:lstStyle/>
          <a:p>
            <a:r>
              <a:rPr lang="en-US" dirty="0" err="1" smtClean="0"/>
              <a:t>GraphSlick</a:t>
            </a:r>
            <a:r>
              <a:rPr lang="en-US" dirty="0" smtClean="0"/>
              <a:t> – Panel (2)</a:t>
            </a:r>
            <a:endParaRPr lang="en-US" dirty="0"/>
          </a:p>
        </p:txBody>
      </p:sp>
      <p:pic>
        <p:nvPicPr>
          <p:cNvPr id="4" name="Picture 3"/>
          <p:cNvPicPr>
            <a:picLocks noChangeAspect="1"/>
          </p:cNvPicPr>
          <p:nvPr/>
        </p:nvPicPr>
        <p:blipFill>
          <a:blip r:embed="rId2"/>
          <a:stretch>
            <a:fillRect/>
          </a:stretch>
        </p:blipFill>
        <p:spPr>
          <a:xfrm>
            <a:off x="6893819" y="3114129"/>
            <a:ext cx="5158718" cy="3631779"/>
          </a:xfrm>
          <a:prstGeom prst="rect">
            <a:avLst/>
          </a:prstGeom>
        </p:spPr>
      </p:pic>
    </p:spTree>
    <p:extLst>
      <p:ext uri="{BB962C8B-B14F-4D97-AF65-F5344CB8AC3E}">
        <p14:creationId xmlns:p14="http://schemas.microsoft.com/office/powerpoint/2010/main" val="42782121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a:bodyPr>
          <a:lstStyle/>
          <a:p>
            <a:r>
              <a:rPr lang="en-US" dirty="0" err="1" smtClean="0"/>
              <a:t>GraphSlick</a:t>
            </a:r>
            <a:r>
              <a:rPr lang="en-US" dirty="0" smtClean="0"/>
              <a:t> – Before and after</a:t>
            </a:r>
            <a:endParaRPr lang="en-US" dirty="0"/>
          </a:p>
        </p:txBody>
      </p:sp>
      <p:pic>
        <p:nvPicPr>
          <p:cNvPr id="5" name="Picture 4"/>
          <p:cNvPicPr>
            <a:picLocks noChangeAspect="1"/>
          </p:cNvPicPr>
          <p:nvPr/>
        </p:nvPicPr>
        <p:blipFill>
          <a:blip r:embed="rId2"/>
          <a:stretch>
            <a:fillRect/>
          </a:stretch>
        </p:blipFill>
        <p:spPr>
          <a:xfrm>
            <a:off x="3909434" y="1490140"/>
            <a:ext cx="2673252" cy="5101159"/>
          </a:xfrm>
          <a:prstGeom prst="rect">
            <a:avLst/>
          </a:prstGeom>
        </p:spPr>
      </p:pic>
      <p:pic>
        <p:nvPicPr>
          <p:cNvPr id="6" name="Picture 5"/>
          <p:cNvPicPr>
            <a:picLocks noChangeAspect="1"/>
          </p:cNvPicPr>
          <p:nvPr/>
        </p:nvPicPr>
        <p:blipFill>
          <a:blip r:embed="rId3"/>
          <a:stretch>
            <a:fillRect/>
          </a:stretch>
        </p:blipFill>
        <p:spPr>
          <a:xfrm>
            <a:off x="1983141" y="1490140"/>
            <a:ext cx="691060" cy="5101159"/>
          </a:xfrm>
          <a:prstGeom prst="rect">
            <a:avLst/>
          </a:prstGeom>
        </p:spPr>
      </p:pic>
      <p:sp>
        <p:nvSpPr>
          <p:cNvPr id="7" name="TextBox 6"/>
          <p:cNvSpPr txBox="1"/>
          <p:nvPr/>
        </p:nvSpPr>
        <p:spPr>
          <a:xfrm>
            <a:off x="606242" y="2056020"/>
            <a:ext cx="825867" cy="369332"/>
          </a:xfrm>
          <a:prstGeom prst="rect">
            <a:avLst/>
          </a:prstGeom>
          <a:noFill/>
        </p:spPr>
        <p:txBody>
          <a:bodyPr wrap="none" rtlCol="0">
            <a:spAutoFit/>
          </a:bodyPr>
          <a:lstStyle/>
          <a:p>
            <a:r>
              <a:rPr lang="en-US" u="sng" dirty="0" smtClean="0"/>
              <a:t>Before</a:t>
            </a:r>
            <a:endParaRPr lang="en-US" u="sng" dirty="0"/>
          </a:p>
        </p:txBody>
      </p:sp>
      <p:sp>
        <p:nvSpPr>
          <p:cNvPr id="8" name="TextBox 7"/>
          <p:cNvSpPr txBox="1"/>
          <p:nvPr/>
        </p:nvSpPr>
        <p:spPr>
          <a:xfrm>
            <a:off x="2854751" y="2056020"/>
            <a:ext cx="676788" cy="369332"/>
          </a:xfrm>
          <a:prstGeom prst="rect">
            <a:avLst/>
          </a:prstGeom>
          <a:noFill/>
        </p:spPr>
        <p:txBody>
          <a:bodyPr wrap="none" rtlCol="0">
            <a:spAutoFit/>
          </a:bodyPr>
          <a:lstStyle/>
          <a:p>
            <a:r>
              <a:rPr lang="en-US" u="sng" dirty="0" smtClean="0"/>
              <a:t>After</a:t>
            </a:r>
            <a:endParaRPr lang="en-US" u="sng" dirty="0"/>
          </a:p>
        </p:txBody>
      </p:sp>
      <p:sp>
        <p:nvSpPr>
          <p:cNvPr id="9" name="TextBox 8"/>
          <p:cNvSpPr txBox="1"/>
          <p:nvPr/>
        </p:nvSpPr>
        <p:spPr>
          <a:xfrm>
            <a:off x="6488152" y="2344413"/>
            <a:ext cx="2777768" cy="286232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In this example, we automatically identified similar </a:t>
            </a:r>
            <a:r>
              <a:rPr lang="en-US" dirty="0" err="1" smtClean="0"/>
              <a:t>subgraphs</a:t>
            </a:r>
            <a:r>
              <a:rPr lang="en-US" dirty="0" smtClean="0"/>
              <a:t> and grouped them under a single parent group</a:t>
            </a:r>
          </a:p>
          <a:p>
            <a:pPr marL="285750" indent="-285750">
              <a:buFont typeface="Arial" panose="020B0604020202020204" pitchFamily="34" charset="0"/>
              <a:buChar char="•"/>
            </a:pPr>
            <a:r>
              <a:rPr lang="en-US" dirty="0" smtClean="0"/>
              <a:t>Note how the graph is much more simpler</a:t>
            </a:r>
            <a:endParaRPr lang="en-US" dirty="0"/>
          </a:p>
        </p:txBody>
      </p:sp>
    </p:spTree>
    <p:extLst>
      <p:ext uri="{BB962C8B-B14F-4D97-AF65-F5344CB8AC3E}">
        <p14:creationId xmlns:p14="http://schemas.microsoft.com/office/powerpoint/2010/main" val="11330589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fontScale="90000"/>
          </a:bodyPr>
          <a:lstStyle/>
          <a:p>
            <a:r>
              <a:rPr lang="en-US" dirty="0" err="1" smtClean="0"/>
              <a:t>GraphSlick</a:t>
            </a:r>
            <a:r>
              <a:rPr lang="en-US" dirty="0" smtClean="0"/>
              <a:t> – Automatic grouping on x86</a:t>
            </a:r>
            <a:endParaRPr lang="en-US" dirty="0"/>
          </a:p>
        </p:txBody>
      </p:sp>
      <p:pic>
        <p:nvPicPr>
          <p:cNvPr id="4" name="Picture 3"/>
          <p:cNvPicPr>
            <a:picLocks noChangeAspect="1"/>
          </p:cNvPicPr>
          <p:nvPr/>
        </p:nvPicPr>
        <p:blipFill>
          <a:blip r:embed="rId2"/>
          <a:stretch>
            <a:fillRect/>
          </a:stretch>
        </p:blipFill>
        <p:spPr>
          <a:xfrm>
            <a:off x="838200" y="3299621"/>
            <a:ext cx="5127780" cy="3172647"/>
          </a:xfrm>
          <a:prstGeom prst="rect">
            <a:avLst/>
          </a:prstGeom>
        </p:spPr>
      </p:pic>
      <p:pic>
        <p:nvPicPr>
          <p:cNvPr id="5" name="Picture 4"/>
          <p:cNvPicPr>
            <a:picLocks noChangeAspect="1"/>
          </p:cNvPicPr>
          <p:nvPr/>
        </p:nvPicPr>
        <p:blipFill>
          <a:blip r:embed="rId3"/>
          <a:stretch>
            <a:fillRect/>
          </a:stretch>
        </p:blipFill>
        <p:spPr>
          <a:xfrm>
            <a:off x="838200" y="1888236"/>
            <a:ext cx="6429375" cy="1143000"/>
          </a:xfrm>
          <a:prstGeom prst="rect">
            <a:avLst/>
          </a:prstGeom>
        </p:spPr>
      </p:pic>
      <p:sp>
        <p:nvSpPr>
          <p:cNvPr id="6" name="TextBox 5"/>
          <p:cNvSpPr txBox="1"/>
          <p:nvPr/>
        </p:nvSpPr>
        <p:spPr>
          <a:xfrm>
            <a:off x="6400800" y="3535680"/>
            <a:ext cx="5559552" cy="1200329"/>
          </a:xfrm>
          <a:prstGeom prst="rect">
            <a:avLst/>
          </a:prstGeom>
          <a:noFill/>
        </p:spPr>
        <p:txBody>
          <a:bodyPr wrap="square" rtlCol="0">
            <a:spAutoFit/>
          </a:bodyPr>
          <a:lstStyle/>
          <a:p>
            <a:r>
              <a:rPr lang="en-US" dirty="0" smtClean="0"/>
              <a:t>In this example, we can see how the </a:t>
            </a:r>
            <a:r>
              <a:rPr lang="en-US" dirty="0" err="1" smtClean="0"/>
              <a:t>GraphSlick</a:t>
            </a:r>
            <a:r>
              <a:rPr lang="en-US" dirty="0" smtClean="0"/>
              <a:t> panel:</a:t>
            </a:r>
          </a:p>
          <a:p>
            <a:pPr marL="285750" indent="-285750">
              <a:buFont typeface="Arial" panose="020B0604020202020204" pitchFamily="34" charset="0"/>
              <a:buChar char="•"/>
            </a:pPr>
            <a:r>
              <a:rPr lang="en-US" dirty="0" smtClean="0"/>
              <a:t>Created one parent group with 6 sub groups</a:t>
            </a:r>
          </a:p>
          <a:p>
            <a:pPr marL="285750" indent="-285750">
              <a:buFont typeface="Arial" panose="020B0604020202020204" pitchFamily="34" charset="0"/>
              <a:buChar char="•"/>
            </a:pPr>
            <a:r>
              <a:rPr lang="en-US" dirty="0" smtClean="0"/>
              <a:t>Each sub-group is composed of 11 basic blocks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5101508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Here we see a function with no similar basic blocks</a:t>
            </a:r>
          </a:p>
          <a:p>
            <a:r>
              <a:rPr lang="en-US" dirty="0" smtClean="0"/>
              <a:t>Each basic block is its own parent block</a:t>
            </a:r>
          </a:p>
          <a:p>
            <a:r>
              <a:rPr lang="en-US" dirty="0" smtClean="0"/>
              <a:t>Each parent block is automatically assigned a distinct color</a:t>
            </a:r>
            <a:endParaRPr lang="en-US" dirty="0"/>
          </a:p>
        </p:txBody>
      </p:sp>
      <p:sp>
        <p:nvSpPr>
          <p:cNvPr id="2" name="Title 1"/>
          <p:cNvSpPr>
            <a:spLocks noGrp="1"/>
          </p:cNvSpPr>
          <p:nvPr>
            <p:ph type="title"/>
          </p:nvPr>
        </p:nvSpPr>
        <p:spPr/>
        <p:txBody>
          <a:bodyPr/>
          <a:lstStyle/>
          <a:p>
            <a:r>
              <a:rPr lang="en-US" dirty="0" err="1" smtClean="0"/>
              <a:t>GraphSlick</a:t>
            </a:r>
            <a:r>
              <a:rPr lang="en-US" dirty="0" smtClean="0"/>
              <a:t> – Automatic coloring</a:t>
            </a:r>
            <a:endParaRPr lang="en-US" dirty="0"/>
          </a:p>
        </p:txBody>
      </p:sp>
      <p:pic>
        <p:nvPicPr>
          <p:cNvPr id="4" name="Picture 3"/>
          <p:cNvPicPr>
            <a:picLocks noChangeAspect="1"/>
          </p:cNvPicPr>
          <p:nvPr/>
        </p:nvPicPr>
        <p:blipFill>
          <a:blip r:embed="rId2"/>
          <a:stretch>
            <a:fillRect/>
          </a:stretch>
        </p:blipFill>
        <p:spPr>
          <a:xfrm>
            <a:off x="3950898" y="3299221"/>
            <a:ext cx="4050500" cy="3395434"/>
          </a:xfrm>
          <a:prstGeom prst="rect">
            <a:avLst/>
          </a:prstGeom>
        </p:spPr>
      </p:pic>
    </p:spTree>
    <p:extLst>
      <p:ext uri="{BB962C8B-B14F-4D97-AF65-F5344CB8AC3E}">
        <p14:creationId xmlns:p14="http://schemas.microsoft.com/office/powerpoint/2010/main" val="942909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endParaRPr lang="en-US" sz="2800" dirty="0" smtClean="0"/>
          </a:p>
          <a:p>
            <a:endParaRPr lang="en-US" sz="2800" dirty="0"/>
          </a:p>
          <a:p>
            <a:r>
              <a:rPr lang="en-US" sz="2800" dirty="0" smtClean="0"/>
              <a:t>Ali Rahbar : Microsoft TWC </a:t>
            </a:r>
          </a:p>
          <a:p>
            <a:r>
              <a:rPr lang="en-US" sz="2800" dirty="0" smtClean="0"/>
              <a:t>Elias Bachaalany: Microsoft TWC </a:t>
            </a:r>
          </a:p>
          <a:p>
            <a:r>
              <a:rPr lang="en-US" sz="2800" dirty="0" smtClean="0"/>
              <a:t>Ali Pezeshk: Microsoft TWC</a:t>
            </a:r>
            <a:endParaRPr lang="en-US" sz="2800" dirty="0"/>
          </a:p>
        </p:txBody>
      </p:sp>
      <p:sp>
        <p:nvSpPr>
          <p:cNvPr id="2" name="Title 1"/>
          <p:cNvSpPr>
            <a:spLocks noGrp="1"/>
          </p:cNvSpPr>
          <p:nvPr>
            <p:ph type="title"/>
          </p:nvPr>
        </p:nvSpPr>
        <p:spPr/>
        <p:txBody>
          <a:bodyPr/>
          <a:lstStyle/>
          <a:p>
            <a:r>
              <a:rPr lang="en-US" dirty="0" smtClean="0"/>
              <a:t>Who</a:t>
            </a:r>
            <a:endParaRPr lang="en-US" dirty="0"/>
          </a:p>
        </p:txBody>
      </p:sp>
    </p:spTree>
    <p:extLst>
      <p:ext uri="{BB962C8B-B14F-4D97-AF65-F5344CB8AC3E}">
        <p14:creationId xmlns:p14="http://schemas.microsoft.com/office/powerpoint/2010/main" val="25190699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1154954" y="1584832"/>
            <a:ext cx="3322155" cy="4647525"/>
          </a:xfrm>
        </p:spPr>
        <p:txBody>
          <a:bodyPr>
            <a:normAutofit/>
          </a:bodyPr>
          <a:lstStyle/>
          <a:p>
            <a:r>
              <a:rPr lang="en-US" dirty="0" smtClean="0"/>
              <a:t>The “</a:t>
            </a:r>
            <a:r>
              <a:rPr lang="en-US" dirty="0" err="1" smtClean="0"/>
              <a:t>doit</a:t>
            </a:r>
            <a:r>
              <a:rPr lang="en-US" dirty="0" smtClean="0"/>
              <a:t>” function has the body of “simple_loop1” inserted twice</a:t>
            </a:r>
          </a:p>
          <a:p>
            <a:r>
              <a:rPr lang="en-US" dirty="0" smtClean="0"/>
              <a:t>The GS panel detected 6 basic blocks per </a:t>
            </a:r>
            <a:r>
              <a:rPr lang="en-US" dirty="0" err="1" smtClean="0"/>
              <a:t>inlined</a:t>
            </a:r>
            <a:r>
              <a:rPr lang="en-US" dirty="0" smtClean="0"/>
              <a:t> function call</a:t>
            </a:r>
          </a:p>
          <a:p>
            <a:r>
              <a:rPr lang="en-US" dirty="0" smtClean="0"/>
              <a:t>All the groups belonging to the same parent group have the same color but with different shade</a:t>
            </a:r>
          </a:p>
          <a:p>
            <a:r>
              <a:rPr lang="en-US" dirty="0" smtClean="0"/>
              <a:t>The </a:t>
            </a:r>
            <a:r>
              <a:rPr lang="en-US" dirty="0"/>
              <a:t>o</a:t>
            </a:r>
            <a:r>
              <a:rPr lang="en-US" dirty="0" smtClean="0"/>
              <a:t>ther “Orphan nodes” are just regular blocks</a:t>
            </a:r>
            <a:endParaRPr lang="en-US" dirty="0"/>
          </a:p>
        </p:txBody>
      </p:sp>
      <p:sp>
        <p:nvSpPr>
          <p:cNvPr id="2" name="Title 1"/>
          <p:cNvSpPr>
            <a:spLocks noGrp="1"/>
          </p:cNvSpPr>
          <p:nvPr>
            <p:ph type="title"/>
          </p:nvPr>
        </p:nvSpPr>
        <p:spPr/>
        <p:txBody>
          <a:bodyPr>
            <a:normAutofit/>
          </a:bodyPr>
          <a:lstStyle/>
          <a:p>
            <a:r>
              <a:rPr lang="en-US" dirty="0" err="1" smtClean="0"/>
              <a:t>GraphSlick</a:t>
            </a:r>
            <a:r>
              <a:rPr lang="en-US" dirty="0" smtClean="0"/>
              <a:t> – Automatic color shades</a:t>
            </a:r>
            <a:endParaRPr lang="en-US" dirty="0"/>
          </a:p>
        </p:txBody>
      </p:sp>
      <p:pic>
        <p:nvPicPr>
          <p:cNvPr id="4" name="Picture 3"/>
          <p:cNvPicPr>
            <a:picLocks noChangeAspect="1"/>
          </p:cNvPicPr>
          <p:nvPr/>
        </p:nvPicPr>
        <p:blipFill>
          <a:blip r:embed="rId2"/>
          <a:stretch>
            <a:fillRect/>
          </a:stretch>
        </p:blipFill>
        <p:spPr>
          <a:xfrm>
            <a:off x="4597879" y="1412307"/>
            <a:ext cx="6528003" cy="3473172"/>
          </a:xfrm>
          <a:prstGeom prst="rect">
            <a:avLst/>
          </a:prstGeom>
        </p:spPr>
      </p:pic>
      <p:pic>
        <p:nvPicPr>
          <p:cNvPr id="8" name="Picture 7"/>
          <p:cNvPicPr>
            <a:picLocks noChangeAspect="1"/>
          </p:cNvPicPr>
          <p:nvPr/>
        </p:nvPicPr>
        <p:blipFill>
          <a:blip r:embed="rId3"/>
          <a:stretch>
            <a:fillRect/>
          </a:stretch>
        </p:blipFill>
        <p:spPr>
          <a:xfrm>
            <a:off x="8974944" y="3154067"/>
            <a:ext cx="3002439" cy="3078290"/>
          </a:xfrm>
          <a:prstGeom prst="rect">
            <a:avLst/>
          </a:prstGeom>
        </p:spPr>
      </p:pic>
    </p:spTree>
    <p:extLst>
      <p:ext uri="{BB962C8B-B14F-4D97-AF65-F5344CB8AC3E}">
        <p14:creationId xmlns:p14="http://schemas.microsoft.com/office/powerpoint/2010/main" val="36283214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231065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Add a sufficiently large section to the binary</a:t>
            </a:r>
          </a:p>
          <a:p>
            <a:r>
              <a:rPr lang="en-US" dirty="0" smtClean="0"/>
              <a:t>Script will</a:t>
            </a:r>
          </a:p>
          <a:p>
            <a:pPr lvl="1"/>
            <a:r>
              <a:rPr lang="en-US" dirty="0" smtClean="0"/>
              <a:t>Move snippets of code for </a:t>
            </a:r>
            <a:r>
              <a:rPr lang="en-US" dirty="0" err="1" smtClean="0"/>
              <a:t>inlined</a:t>
            </a:r>
            <a:r>
              <a:rPr lang="en-US" dirty="0" smtClean="0"/>
              <a:t> function instances found to the new section</a:t>
            </a:r>
          </a:p>
          <a:p>
            <a:pPr lvl="1"/>
            <a:r>
              <a:rPr lang="en-US" dirty="0" smtClean="0"/>
              <a:t>Fix up the moved code for calls, jumps/branches, and returns</a:t>
            </a:r>
          </a:p>
          <a:p>
            <a:pPr lvl="1"/>
            <a:r>
              <a:rPr lang="en-US" dirty="0" smtClean="0"/>
              <a:t>Patch the original location to do a call in place of the </a:t>
            </a:r>
            <a:r>
              <a:rPr lang="en-US" dirty="0" err="1" smtClean="0"/>
              <a:t>inlined</a:t>
            </a:r>
            <a:r>
              <a:rPr lang="en-US" dirty="0" smtClean="0"/>
              <a:t> function instance</a:t>
            </a:r>
          </a:p>
          <a:p>
            <a:pPr lvl="1"/>
            <a:r>
              <a:rPr lang="en-US" dirty="0" smtClean="0"/>
              <a:t>Patch after the call to handle return value to stitch back the original code flow</a:t>
            </a:r>
          </a:p>
          <a:p>
            <a:pPr lvl="1"/>
            <a:endParaRPr lang="en-US" dirty="0"/>
          </a:p>
          <a:p>
            <a:pPr marL="457200" lvl="1" indent="0">
              <a:buNone/>
            </a:pPr>
            <a:r>
              <a:rPr lang="en-US" dirty="0" smtClean="0"/>
              <a:t>Note that the following description is for ARM</a:t>
            </a:r>
            <a:endParaRPr lang="en-US" dirty="0"/>
          </a:p>
        </p:txBody>
      </p:sp>
      <p:sp>
        <p:nvSpPr>
          <p:cNvPr id="2" name="Title 1"/>
          <p:cNvSpPr>
            <a:spLocks noGrp="1"/>
          </p:cNvSpPr>
          <p:nvPr>
            <p:ph type="title"/>
          </p:nvPr>
        </p:nvSpPr>
        <p:spPr/>
        <p:txBody>
          <a:bodyPr/>
          <a:lstStyle/>
          <a:p>
            <a:r>
              <a:rPr lang="en-US" dirty="0" smtClean="0"/>
              <a:t>Refactoring overview</a:t>
            </a:r>
            <a:endParaRPr lang="en-US" dirty="0"/>
          </a:p>
        </p:txBody>
      </p:sp>
    </p:spTree>
    <p:extLst>
      <p:ext uri="{BB962C8B-B14F-4D97-AF65-F5344CB8AC3E}">
        <p14:creationId xmlns:p14="http://schemas.microsoft.com/office/powerpoint/2010/main" val="28587311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354942"/>
            <a:ext cx="5748338" cy="5491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lstStyle/>
          <a:p>
            <a:pPr marL="0" indent="0">
              <a:buNone/>
            </a:pPr>
            <a:endParaRPr lang="en-US" dirty="0"/>
          </a:p>
        </p:txBody>
      </p:sp>
      <p:sp>
        <p:nvSpPr>
          <p:cNvPr id="2" name="Title 1"/>
          <p:cNvSpPr>
            <a:spLocks noGrp="1"/>
          </p:cNvSpPr>
          <p:nvPr>
            <p:ph type="title"/>
          </p:nvPr>
        </p:nvSpPr>
        <p:spPr/>
        <p:txBody>
          <a:bodyPr>
            <a:normAutofit/>
          </a:bodyPr>
          <a:lstStyle/>
          <a:p>
            <a:r>
              <a:rPr lang="en-US" dirty="0" smtClean="0"/>
              <a:t>Glance at an </a:t>
            </a:r>
            <a:r>
              <a:rPr lang="en-US" dirty="0" err="1" smtClean="0"/>
              <a:t>inlined</a:t>
            </a:r>
            <a:r>
              <a:rPr lang="en-US" dirty="0" smtClean="0"/>
              <a:t> function instance </a:t>
            </a:r>
            <a:endParaRPr lang="en-US" dirty="0"/>
          </a:p>
        </p:txBody>
      </p:sp>
      <p:grpSp>
        <p:nvGrpSpPr>
          <p:cNvPr id="39" name="Group 38"/>
          <p:cNvGrpSpPr/>
          <p:nvPr/>
        </p:nvGrpSpPr>
        <p:grpSpPr>
          <a:xfrm>
            <a:off x="2057401" y="4724400"/>
            <a:ext cx="1423199" cy="457200"/>
            <a:chOff x="228600" y="3557587"/>
            <a:chExt cx="1423199" cy="457200"/>
          </a:xfrm>
        </p:grpSpPr>
        <p:sp>
          <p:nvSpPr>
            <p:cNvPr id="40"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400" dirty="0">
                  <a:solidFill>
                    <a:schemeClr val="tx1"/>
                  </a:solidFill>
                </a:rPr>
                <a:t>Exit 1</a:t>
              </a:r>
            </a:p>
          </p:txBody>
        </p:sp>
        <p:sp>
          <p:nvSpPr>
            <p:cNvPr id="41"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grpSp>
        <p:nvGrpSpPr>
          <p:cNvPr id="42" name="Group 41"/>
          <p:cNvGrpSpPr/>
          <p:nvPr/>
        </p:nvGrpSpPr>
        <p:grpSpPr>
          <a:xfrm flipH="1">
            <a:off x="6096001" y="4343400"/>
            <a:ext cx="1423199" cy="457200"/>
            <a:chOff x="228600" y="3557587"/>
            <a:chExt cx="1423199" cy="457200"/>
          </a:xfrm>
        </p:grpSpPr>
        <p:sp>
          <p:nvSpPr>
            <p:cNvPr id="43"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400" dirty="0">
                  <a:solidFill>
                    <a:schemeClr val="tx1"/>
                  </a:solidFill>
                </a:rPr>
                <a:t>Exit 2</a:t>
              </a:r>
            </a:p>
          </p:txBody>
        </p:sp>
        <p:sp>
          <p:nvSpPr>
            <p:cNvPr id="44"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grpSp>
        <p:nvGrpSpPr>
          <p:cNvPr id="45" name="Group 44"/>
          <p:cNvGrpSpPr/>
          <p:nvPr/>
        </p:nvGrpSpPr>
        <p:grpSpPr>
          <a:xfrm flipH="1">
            <a:off x="5257801" y="5715000"/>
            <a:ext cx="1423199" cy="457200"/>
            <a:chOff x="228600" y="3557587"/>
            <a:chExt cx="1423199" cy="457200"/>
          </a:xfrm>
        </p:grpSpPr>
        <p:sp>
          <p:nvSpPr>
            <p:cNvPr id="46"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400" dirty="0">
                  <a:solidFill>
                    <a:schemeClr val="tx1"/>
                  </a:solidFill>
                </a:rPr>
                <a:t>Exit 3</a:t>
              </a:r>
            </a:p>
          </p:txBody>
        </p:sp>
        <p:sp>
          <p:nvSpPr>
            <p:cNvPr id="47"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grpSp>
        <p:nvGrpSpPr>
          <p:cNvPr id="48" name="Group 47"/>
          <p:cNvGrpSpPr/>
          <p:nvPr/>
        </p:nvGrpSpPr>
        <p:grpSpPr>
          <a:xfrm flipH="1">
            <a:off x="4988285" y="1676401"/>
            <a:ext cx="1423199" cy="457200"/>
            <a:chOff x="228600" y="3557587"/>
            <a:chExt cx="1423199" cy="457200"/>
          </a:xfrm>
        </p:grpSpPr>
        <p:sp>
          <p:nvSpPr>
            <p:cNvPr id="49"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400" dirty="0">
                  <a:solidFill>
                    <a:schemeClr val="tx1"/>
                  </a:solidFill>
                </a:rPr>
                <a:t>Single entry</a:t>
              </a:r>
            </a:p>
          </p:txBody>
        </p:sp>
        <p:sp>
          <p:nvSpPr>
            <p:cNvPr id="50"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spTree>
    <p:extLst>
      <p:ext uri="{BB962C8B-B14F-4D97-AF65-F5344CB8AC3E}">
        <p14:creationId xmlns:p14="http://schemas.microsoft.com/office/powerpoint/2010/main" val="220284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fontScale="90000"/>
          </a:bodyPr>
          <a:lstStyle/>
          <a:p>
            <a:r>
              <a:rPr lang="en-US" dirty="0" smtClean="0"/>
              <a:t>Moving an </a:t>
            </a:r>
            <a:r>
              <a:rPr lang="en-US" dirty="0" err="1" smtClean="0"/>
              <a:t>inlined</a:t>
            </a:r>
            <a:r>
              <a:rPr lang="en-US" dirty="0" smtClean="0"/>
              <a:t> function instance (1)</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1" y="1295401"/>
            <a:ext cx="2691721" cy="536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2438400" y="1717675"/>
            <a:ext cx="1828800" cy="1804194"/>
            <a:chOff x="914400" y="1717675"/>
            <a:chExt cx="1828800" cy="1804194"/>
          </a:xfrm>
        </p:grpSpPr>
        <mc:AlternateContent xmlns:mc="http://schemas.openxmlformats.org/markup-compatibility/2006" xmlns:a14="http://schemas.microsoft.com/office/drawing/2010/main">
          <mc:Choice Requires="a14">
            <p:sp>
              <p:nvSpPr>
                <p:cNvPr id="4" name="Rectangle 3"/>
                <p:cNvSpPr/>
                <p:nvPr/>
              </p:nvSpPr>
              <p:spPr>
                <a:xfrm flipH="1">
                  <a:off x="914400" y="1724025"/>
                  <a:ext cx="1828800" cy="1797844"/>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rgbClr val="FFC000"/>
                    </a:gs>
                    <a:gs pos="55000">
                      <a:srgbClr val="FFC000">
                        <a:tint val="44500"/>
                        <a:satMod val="160000"/>
                      </a:srgbClr>
                    </a:gs>
                    <a:gs pos="100000">
                      <a:srgbClr val="FFC000">
                        <a:tint val="23500"/>
                        <a:satMod val="160000"/>
                      </a:srgbClr>
                    </a:gs>
                  </a:gsLst>
                  <a:lin ang="10800000" scaled="1"/>
                  <a:tileRect/>
                </a:gra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Relative distance = </a:t>
                  </a:r>
                  <a14:m>
                    <m:oMath xmlns:m="http://schemas.openxmlformats.org/officeDocument/2006/math">
                      <m:sSub>
                        <m:sSubPr>
                          <m:ctrlPr>
                            <a:rPr lang="en-US" i="1">
                              <a:solidFill>
                                <a:schemeClr val="tx1"/>
                              </a:solidFill>
                              <a:latin typeface="Cambria Math"/>
                            </a:rPr>
                          </m:ctrlPr>
                        </m:sSubPr>
                        <m:e>
                          <m:r>
                            <m:rPr>
                              <m:sty m:val="p"/>
                            </m:rPr>
                            <a:rPr lang="en-US">
                              <a:solidFill>
                                <a:schemeClr val="tx1"/>
                              </a:solidFill>
                              <a:latin typeface="Cambria Math"/>
                            </a:rPr>
                            <m:t>Δ</m:t>
                          </m:r>
                        </m:e>
                        <m:sub>
                          <m:r>
                            <a:rPr lang="en-US" i="1">
                              <a:solidFill>
                                <a:schemeClr val="tx1"/>
                              </a:solidFill>
                              <a:latin typeface="Cambria Math"/>
                            </a:rPr>
                            <m:t>1,2</m:t>
                          </m:r>
                        </m:sub>
                      </m:sSub>
                    </m:oMath>
                  </a14:m>
                  <a:endParaRPr lang="en-US" dirty="0">
                    <a:solidFill>
                      <a:schemeClr val="tx1"/>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flipH="1">
                  <a:off x="914400" y="1724025"/>
                  <a:ext cx="1828800" cy="1797844"/>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0">
                  <a:blip r:embed="rId3"/>
                  <a:stretch>
                    <a:fillRect l="-993"/>
                  </a:stretch>
                </a:blipFill>
                <a:ln w="12700">
                  <a:solidFill>
                    <a:schemeClr val="accent4">
                      <a:lumMod val="50000"/>
                    </a:schemeClr>
                  </a:solidFill>
                </a:ln>
              </p:spPr>
              <p:txBody>
                <a:bodyPr/>
                <a:lstStyle/>
                <a:p>
                  <a:r>
                    <a:rPr lang="en-US">
                      <a:noFill/>
                    </a:rPr>
                    <a:t> </a:t>
                  </a:r>
                </a:p>
              </p:txBody>
            </p:sp>
          </mc:Fallback>
        </mc:AlternateContent>
        <p:cxnSp>
          <p:nvCxnSpPr>
            <p:cNvPr id="7" name="Straight Arrow Connector 6"/>
            <p:cNvCxnSpPr/>
            <p:nvPr/>
          </p:nvCxnSpPr>
          <p:spPr>
            <a:xfrm>
              <a:off x="915621" y="1717675"/>
              <a:ext cx="0" cy="179784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2438400" y="3516710"/>
            <a:ext cx="1828800" cy="315913"/>
            <a:chOff x="914400" y="3516709"/>
            <a:chExt cx="1828800" cy="315913"/>
          </a:xfrm>
        </p:grpSpPr>
        <mc:AlternateContent xmlns:mc="http://schemas.openxmlformats.org/markup-compatibility/2006" xmlns:a14="http://schemas.microsoft.com/office/drawing/2010/main">
          <mc:Choice Requires="a14">
            <p:sp>
              <p:nvSpPr>
                <p:cNvPr id="10" name="Rectangle 3"/>
                <p:cNvSpPr/>
                <p:nvPr/>
              </p:nvSpPr>
              <p:spPr>
                <a:xfrm flipH="1">
                  <a:off x="914400" y="3530204"/>
                  <a:ext cx="1828800" cy="302418"/>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chemeClr val="accent3">
                        <a:lumMod val="60000"/>
                        <a:lumOff val="40000"/>
                      </a:schemeClr>
                    </a:gs>
                    <a:gs pos="55000">
                      <a:srgbClr val="FFC000">
                        <a:tint val="44500"/>
                        <a:satMod val="160000"/>
                      </a:srgbClr>
                    </a:gs>
                    <a:gs pos="100000">
                      <a:srgbClr val="FFC000">
                        <a:tint val="23500"/>
                        <a:satMod val="160000"/>
                      </a:srgbClr>
                    </a:gs>
                  </a:gsLst>
                  <a:lin ang="10800000" scaled="1"/>
                  <a:tileRect/>
                </a:gra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a:rPr>
                            </m:ctrlPr>
                          </m:sSubPr>
                          <m:e>
                            <m:r>
                              <m:rPr>
                                <m:sty m:val="p"/>
                              </m:rPr>
                              <a:rPr lang="en-US">
                                <a:solidFill>
                                  <a:schemeClr val="tx1"/>
                                </a:solidFill>
                                <a:latin typeface="Cambria Math"/>
                              </a:rPr>
                              <m:t>Δ</m:t>
                            </m:r>
                          </m:e>
                          <m:sub>
                            <m:r>
                              <a:rPr lang="en-US" i="1">
                                <a:solidFill>
                                  <a:schemeClr val="tx1"/>
                                </a:solidFill>
                                <a:latin typeface="Cambria Math"/>
                              </a:rPr>
                              <m:t>1,5</m:t>
                            </m:r>
                          </m:sub>
                        </m:sSub>
                      </m:oMath>
                    </m:oMathPara>
                  </a14:m>
                  <a:endParaRPr lang="en-US" dirty="0">
                    <a:solidFill>
                      <a:schemeClr val="tx1"/>
                    </a:solidFill>
                  </a:endParaRPr>
                </a:p>
              </p:txBody>
            </p:sp>
          </mc:Choice>
          <mc:Fallback xmlns="">
            <p:sp>
              <p:nvSpPr>
                <p:cNvPr id="10" name="Rectangle 3"/>
                <p:cNvSpPr>
                  <a:spLocks noRot="1" noChangeAspect="1" noMove="1" noResize="1" noEditPoints="1" noAdjustHandles="1" noChangeArrowheads="1" noChangeShapeType="1" noTextEdit="1"/>
                </p:cNvSpPr>
                <p:nvPr/>
              </p:nvSpPr>
              <p:spPr>
                <a:xfrm flipH="1">
                  <a:off x="914400" y="3530204"/>
                  <a:ext cx="1828800" cy="302418"/>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0">
                  <a:blip r:embed="rId4"/>
                  <a:stretch>
                    <a:fillRect b="-7692"/>
                  </a:stretch>
                </a:blipFill>
                <a:ln w="12700">
                  <a:solidFill>
                    <a:schemeClr val="accent4">
                      <a:lumMod val="50000"/>
                    </a:schemeClr>
                  </a:solidFill>
                </a:ln>
              </p:spPr>
              <p:txBody>
                <a:bodyPr/>
                <a:lstStyle/>
                <a:p>
                  <a:r>
                    <a:rPr lang="en-US">
                      <a:noFill/>
                    </a:rPr>
                    <a:t> </a:t>
                  </a:r>
                </a:p>
              </p:txBody>
            </p:sp>
          </mc:Fallback>
        </mc:AlternateContent>
        <p:cxnSp>
          <p:nvCxnSpPr>
            <p:cNvPr id="12" name="Straight Arrow Connector 11"/>
            <p:cNvCxnSpPr/>
            <p:nvPr/>
          </p:nvCxnSpPr>
          <p:spPr>
            <a:xfrm>
              <a:off x="914400" y="3516709"/>
              <a:ext cx="0" cy="31511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flipH="1">
            <a:off x="6956502" y="1699399"/>
            <a:ext cx="1828800" cy="1804194"/>
            <a:chOff x="914400" y="1717675"/>
            <a:chExt cx="1828800" cy="1804194"/>
          </a:xfrm>
        </p:grpSpPr>
        <mc:AlternateContent xmlns:mc="http://schemas.openxmlformats.org/markup-compatibility/2006" xmlns:a14="http://schemas.microsoft.com/office/drawing/2010/main">
          <mc:Choice Requires="a14">
            <p:sp>
              <p:nvSpPr>
                <p:cNvPr id="17" name="Rectangle 3"/>
                <p:cNvSpPr/>
                <p:nvPr/>
              </p:nvSpPr>
              <p:spPr>
                <a:xfrm flipH="1">
                  <a:off x="914400" y="1724025"/>
                  <a:ext cx="1828800" cy="1797844"/>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rgbClr val="FFC000"/>
                    </a:gs>
                    <a:gs pos="55000">
                      <a:srgbClr val="FFC000">
                        <a:tint val="44500"/>
                        <a:satMod val="160000"/>
                      </a:srgbClr>
                    </a:gs>
                    <a:gs pos="100000">
                      <a:srgbClr val="FFC000">
                        <a:tint val="23500"/>
                        <a:satMod val="160000"/>
                      </a:srgbClr>
                    </a:gs>
                  </a:gsLst>
                  <a:lin ang="10800000" scaled="1"/>
                  <a:tileRect/>
                </a:gra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Relative distance = </a:t>
                  </a:r>
                  <a14:m>
                    <m:oMath xmlns:m="http://schemas.openxmlformats.org/officeDocument/2006/math">
                      <m:sSub>
                        <m:sSubPr>
                          <m:ctrlPr>
                            <a:rPr lang="en-US" i="1">
                              <a:solidFill>
                                <a:schemeClr val="tx1"/>
                              </a:solidFill>
                              <a:latin typeface="Cambria Math"/>
                            </a:rPr>
                          </m:ctrlPr>
                        </m:sSubPr>
                        <m:e>
                          <m:r>
                            <m:rPr>
                              <m:sty m:val="p"/>
                            </m:rPr>
                            <a:rPr lang="en-US">
                              <a:solidFill>
                                <a:schemeClr val="tx1"/>
                              </a:solidFill>
                              <a:latin typeface="Cambria Math"/>
                            </a:rPr>
                            <m:t>Δ</m:t>
                          </m:r>
                        </m:e>
                        <m:sub>
                          <m:r>
                            <a:rPr lang="en-US" i="1">
                              <a:solidFill>
                                <a:schemeClr val="tx1"/>
                              </a:solidFill>
                              <a:latin typeface="Cambria Math"/>
                            </a:rPr>
                            <m:t>1,2</m:t>
                          </m:r>
                        </m:sub>
                      </m:sSub>
                    </m:oMath>
                  </a14:m>
                  <a:endParaRPr lang="en-US" dirty="0">
                    <a:solidFill>
                      <a:schemeClr val="tx1"/>
                    </a:solidFill>
                  </a:endParaRPr>
                </a:p>
              </p:txBody>
            </p:sp>
          </mc:Choice>
          <mc:Fallback xmlns="">
            <p:sp>
              <p:nvSpPr>
                <p:cNvPr id="17" name="Rectangle 3"/>
                <p:cNvSpPr>
                  <a:spLocks noRot="1" noChangeAspect="1" noMove="1" noResize="1" noEditPoints="1" noAdjustHandles="1" noChangeArrowheads="1" noChangeShapeType="1" noTextEdit="1"/>
                </p:cNvSpPr>
                <p:nvPr/>
              </p:nvSpPr>
              <p:spPr>
                <a:xfrm flipH="1">
                  <a:off x="914400" y="1724025"/>
                  <a:ext cx="1828800" cy="1797844"/>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0">
                  <a:blip r:embed="rId5"/>
                  <a:stretch>
                    <a:fillRect l="-993"/>
                  </a:stretch>
                </a:blipFill>
                <a:ln w="12700">
                  <a:solidFill>
                    <a:schemeClr val="accent4">
                      <a:lumMod val="50000"/>
                    </a:schemeClr>
                  </a:solidFill>
                </a:ln>
              </p:spPr>
              <p:txBody>
                <a:bodyPr/>
                <a:lstStyle/>
                <a:p>
                  <a:r>
                    <a:rPr lang="en-US">
                      <a:noFill/>
                    </a:rPr>
                    <a:t> </a:t>
                  </a:r>
                </a:p>
              </p:txBody>
            </p:sp>
          </mc:Fallback>
        </mc:AlternateContent>
        <p:cxnSp>
          <p:nvCxnSpPr>
            <p:cNvPr id="18" name="Straight Arrow Connector 17"/>
            <p:cNvCxnSpPr/>
            <p:nvPr/>
          </p:nvCxnSpPr>
          <p:spPr>
            <a:xfrm>
              <a:off x="915621" y="1717675"/>
              <a:ext cx="0" cy="179784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flipH="1">
            <a:off x="6956502" y="3498434"/>
            <a:ext cx="1828800" cy="315913"/>
            <a:chOff x="914400" y="3516709"/>
            <a:chExt cx="1828800" cy="315913"/>
          </a:xfrm>
        </p:grpSpPr>
        <mc:AlternateContent xmlns:mc="http://schemas.openxmlformats.org/markup-compatibility/2006" xmlns:a14="http://schemas.microsoft.com/office/drawing/2010/main">
          <mc:Choice Requires="a14">
            <p:sp>
              <p:nvSpPr>
                <p:cNvPr id="20" name="Rectangle 3"/>
                <p:cNvSpPr/>
                <p:nvPr/>
              </p:nvSpPr>
              <p:spPr>
                <a:xfrm flipH="1">
                  <a:off x="914400" y="3530204"/>
                  <a:ext cx="1828800" cy="302418"/>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chemeClr val="accent3">
                        <a:lumMod val="60000"/>
                        <a:lumOff val="40000"/>
                      </a:schemeClr>
                    </a:gs>
                    <a:gs pos="55000">
                      <a:srgbClr val="FFC000">
                        <a:tint val="44500"/>
                        <a:satMod val="160000"/>
                      </a:srgbClr>
                    </a:gs>
                    <a:gs pos="100000">
                      <a:srgbClr val="FFC000">
                        <a:tint val="23500"/>
                        <a:satMod val="160000"/>
                      </a:srgbClr>
                    </a:gs>
                  </a:gsLst>
                  <a:lin ang="10800000" scaled="1"/>
                  <a:tileRect/>
                </a:gra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a:rPr>
                            </m:ctrlPr>
                          </m:sSubPr>
                          <m:e>
                            <m:r>
                              <m:rPr>
                                <m:sty m:val="p"/>
                              </m:rPr>
                              <a:rPr lang="en-US">
                                <a:solidFill>
                                  <a:schemeClr val="tx1"/>
                                </a:solidFill>
                                <a:latin typeface="Cambria Math"/>
                              </a:rPr>
                              <m:t>Δ</m:t>
                            </m:r>
                          </m:e>
                          <m:sub>
                            <m:r>
                              <a:rPr lang="en-US" i="1">
                                <a:solidFill>
                                  <a:schemeClr val="tx1"/>
                                </a:solidFill>
                                <a:latin typeface="Cambria Math"/>
                              </a:rPr>
                              <m:t>1,5</m:t>
                            </m:r>
                          </m:sub>
                        </m:sSub>
                      </m:oMath>
                    </m:oMathPara>
                  </a14:m>
                  <a:endParaRPr lang="en-US" dirty="0">
                    <a:solidFill>
                      <a:schemeClr val="tx1"/>
                    </a:solidFill>
                  </a:endParaRPr>
                </a:p>
              </p:txBody>
            </p:sp>
          </mc:Choice>
          <mc:Fallback xmlns="">
            <p:sp>
              <p:nvSpPr>
                <p:cNvPr id="20" name="Rectangle 3"/>
                <p:cNvSpPr>
                  <a:spLocks noRot="1" noChangeAspect="1" noMove="1" noResize="1" noEditPoints="1" noAdjustHandles="1" noChangeArrowheads="1" noChangeShapeType="1" noTextEdit="1"/>
                </p:cNvSpPr>
                <p:nvPr/>
              </p:nvSpPr>
              <p:spPr>
                <a:xfrm flipH="1">
                  <a:off x="914400" y="3530204"/>
                  <a:ext cx="1828800" cy="302418"/>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0">
                  <a:blip r:embed="rId6"/>
                  <a:stretch>
                    <a:fillRect b="-7692"/>
                  </a:stretch>
                </a:blipFill>
                <a:ln w="12700">
                  <a:solidFill>
                    <a:schemeClr val="accent4">
                      <a:lumMod val="50000"/>
                    </a:schemeClr>
                  </a:solidFill>
                </a:ln>
              </p:spPr>
              <p:txBody>
                <a:bodyPr/>
                <a:lstStyle/>
                <a:p>
                  <a:r>
                    <a:rPr lang="en-US">
                      <a:noFill/>
                    </a:rPr>
                    <a:t> </a:t>
                  </a:r>
                </a:p>
              </p:txBody>
            </p:sp>
          </mc:Fallback>
        </mc:AlternateContent>
        <p:cxnSp>
          <p:nvCxnSpPr>
            <p:cNvPr id="21" name="Straight Arrow Connector 20"/>
            <p:cNvCxnSpPr/>
            <p:nvPr/>
          </p:nvCxnSpPr>
          <p:spPr>
            <a:xfrm>
              <a:off x="914400" y="3516709"/>
              <a:ext cx="0" cy="31511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952999" y="2753895"/>
            <a:ext cx="1223212" cy="2351505"/>
            <a:chOff x="3429000" y="2753894"/>
            <a:chExt cx="990600" cy="2351505"/>
          </a:xfrm>
        </p:grpSpPr>
        <mc:AlternateContent xmlns:mc="http://schemas.openxmlformats.org/markup-compatibility/2006" xmlns:a14="http://schemas.microsoft.com/office/drawing/2010/main">
          <mc:Choice Requires="a14">
            <p:sp>
              <p:nvSpPr>
                <p:cNvPr id="23" name="Rectangle 3"/>
                <p:cNvSpPr/>
                <p:nvPr/>
              </p:nvSpPr>
              <p:spPr>
                <a:xfrm>
                  <a:off x="3429000" y="2762170"/>
                  <a:ext cx="990600" cy="2343229"/>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chemeClr val="accent4">
                        <a:lumMod val="75000"/>
                      </a:schemeClr>
                    </a:gs>
                    <a:gs pos="50000">
                      <a:schemeClr val="bg1"/>
                    </a:gs>
                    <a:gs pos="100000">
                      <a:schemeClr val="bg1"/>
                    </a:gs>
                  </a:gsLst>
                  <a:lin ang="10800000" scaled="1"/>
                  <a:tileRect/>
                </a:gra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Relative distance = </a:t>
                  </a:r>
                  <a14:m>
                    <m:oMath xmlns:m="http://schemas.openxmlformats.org/officeDocument/2006/math">
                      <m:sSub>
                        <m:sSubPr>
                          <m:ctrlPr>
                            <a:rPr lang="en-US" i="1">
                              <a:solidFill>
                                <a:schemeClr val="tx1"/>
                              </a:solidFill>
                              <a:latin typeface="Cambria Math"/>
                            </a:rPr>
                          </m:ctrlPr>
                        </m:sSubPr>
                        <m:e>
                          <m:r>
                            <m:rPr>
                              <m:sty m:val="p"/>
                            </m:rPr>
                            <a:rPr lang="en-US">
                              <a:solidFill>
                                <a:schemeClr val="tx1"/>
                              </a:solidFill>
                              <a:latin typeface="Cambria Math"/>
                            </a:rPr>
                            <m:t>Δ</m:t>
                          </m:r>
                        </m:e>
                        <m:sub>
                          <m:r>
                            <a:rPr lang="en-US" i="1">
                              <a:solidFill>
                                <a:schemeClr val="tx1"/>
                              </a:solidFill>
                              <a:latin typeface="Cambria Math"/>
                            </a:rPr>
                            <m:t>4,</m:t>
                          </m:r>
                          <m:r>
                            <a:rPr lang="en-US" i="1">
                              <a:solidFill>
                                <a:schemeClr val="tx1"/>
                              </a:solidFill>
                              <a:latin typeface="Cambria Math"/>
                            </a:rPr>
                            <m:t>𝐴</m:t>
                          </m:r>
                        </m:sub>
                      </m:sSub>
                    </m:oMath>
                  </a14:m>
                  <a:endParaRPr lang="en-US" dirty="0">
                    <a:solidFill>
                      <a:schemeClr val="tx1"/>
                    </a:solidFill>
                  </a:endParaRPr>
                </a:p>
              </p:txBody>
            </p:sp>
          </mc:Choice>
          <mc:Fallback xmlns="">
            <p:sp>
              <p:nvSpPr>
                <p:cNvPr id="23" name="Rectangle 3"/>
                <p:cNvSpPr>
                  <a:spLocks noRot="1" noChangeAspect="1" noMove="1" noResize="1" noEditPoints="1" noAdjustHandles="1" noChangeArrowheads="1" noChangeShapeType="1" noTextEdit="1"/>
                </p:cNvSpPr>
                <p:nvPr/>
              </p:nvSpPr>
              <p:spPr>
                <a:xfrm>
                  <a:off x="3429000" y="2762170"/>
                  <a:ext cx="990600" cy="2343229"/>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0">
                  <a:blip r:embed="rId7"/>
                  <a:stretch>
                    <a:fillRect l="-2439" r="-1829"/>
                  </a:stretch>
                </a:blipFill>
                <a:ln w="12700">
                  <a:solidFill>
                    <a:schemeClr val="accent4">
                      <a:lumMod val="50000"/>
                    </a:schemeClr>
                  </a:solidFill>
                </a:ln>
              </p:spPr>
              <p:txBody>
                <a:bodyPr/>
                <a:lstStyle/>
                <a:p>
                  <a:r>
                    <a:rPr lang="en-US">
                      <a:noFill/>
                    </a:rPr>
                    <a:t> </a:t>
                  </a:r>
                </a:p>
              </p:txBody>
            </p:sp>
          </mc:Fallback>
        </mc:AlternateContent>
        <p:cxnSp>
          <p:nvCxnSpPr>
            <p:cNvPr id="24" name="Straight Arrow Connector 23"/>
            <p:cNvCxnSpPr/>
            <p:nvPr/>
          </p:nvCxnSpPr>
          <p:spPr>
            <a:xfrm flipH="1">
              <a:off x="4418939" y="2753894"/>
              <a:ext cx="0" cy="234322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flipH="1">
            <a:off x="7010399" y="4800600"/>
            <a:ext cx="2362200" cy="457200"/>
            <a:chOff x="228600" y="3557587"/>
            <a:chExt cx="1423199" cy="457200"/>
          </a:xfrm>
        </p:grpSpPr>
        <p:sp>
          <p:nvSpPr>
            <p:cNvPr id="27"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400" dirty="0">
                  <a:solidFill>
                    <a:schemeClr val="tx1"/>
                  </a:solidFill>
                </a:rPr>
                <a:t>Block A is not part of the instance</a:t>
              </a:r>
            </a:p>
          </p:txBody>
        </p:sp>
        <p:sp>
          <p:nvSpPr>
            <p:cNvPr id="28"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spTree>
    <p:extLst>
      <p:ext uri="{BB962C8B-B14F-4D97-AF65-F5344CB8AC3E}">
        <p14:creationId xmlns:p14="http://schemas.microsoft.com/office/powerpoint/2010/main" val="145693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Gaps are preserved when creating the clone</a:t>
            </a:r>
          </a:p>
          <a:p>
            <a:pPr lvl="1"/>
            <a:r>
              <a:rPr lang="en-US" sz="2400" dirty="0" smtClean="0"/>
              <a:t>Relative branches/jumps that fall back into the instance are good to go</a:t>
            </a:r>
          </a:p>
          <a:p>
            <a:pPr lvl="1"/>
            <a:r>
              <a:rPr lang="en-US" sz="2400" dirty="0" smtClean="0"/>
              <a:t>Calls outside the instance are good to go as well (absolute address)</a:t>
            </a:r>
          </a:p>
          <a:p>
            <a:pPr lvl="1"/>
            <a:r>
              <a:rPr lang="en-US" sz="2400" dirty="0" smtClean="0"/>
              <a:t>Any absolute jumps/branches into the instance need to be patched</a:t>
            </a:r>
          </a:p>
          <a:p>
            <a:pPr lvl="1"/>
            <a:r>
              <a:rPr lang="en-US" sz="2400" dirty="0" smtClean="0"/>
              <a:t>Relative jumps may need to be patched as well</a:t>
            </a:r>
          </a:p>
          <a:p>
            <a:pPr marL="457200" lvl="1" indent="0">
              <a:buNone/>
            </a:pPr>
            <a:endParaRPr lang="en-US" dirty="0"/>
          </a:p>
        </p:txBody>
      </p:sp>
      <p:sp>
        <p:nvSpPr>
          <p:cNvPr id="2" name="Title 1"/>
          <p:cNvSpPr>
            <a:spLocks noGrp="1"/>
          </p:cNvSpPr>
          <p:nvPr>
            <p:ph type="title"/>
          </p:nvPr>
        </p:nvSpPr>
        <p:spPr/>
        <p:txBody>
          <a:bodyPr/>
          <a:lstStyle/>
          <a:p>
            <a:r>
              <a:rPr lang="en-US" dirty="0" smtClean="0"/>
              <a:t>Fixing branches/jumps</a:t>
            </a:r>
            <a:endParaRPr lang="en-US" dirty="0"/>
          </a:p>
        </p:txBody>
      </p:sp>
    </p:spTree>
    <p:extLst>
      <p:ext uri="{BB962C8B-B14F-4D97-AF65-F5344CB8AC3E}">
        <p14:creationId xmlns:p14="http://schemas.microsoft.com/office/powerpoint/2010/main" val="15168118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5373" y="1390876"/>
            <a:ext cx="5185290" cy="5267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lstStyle/>
          <a:p>
            <a:pPr marL="0" indent="0">
              <a:buNone/>
            </a:pPr>
            <a:endParaRPr lang="en-US" dirty="0"/>
          </a:p>
        </p:txBody>
      </p:sp>
      <p:sp>
        <p:nvSpPr>
          <p:cNvPr id="2" name="Title 1"/>
          <p:cNvSpPr>
            <a:spLocks noGrp="1"/>
          </p:cNvSpPr>
          <p:nvPr>
            <p:ph type="title"/>
          </p:nvPr>
        </p:nvSpPr>
        <p:spPr/>
        <p:txBody>
          <a:bodyPr>
            <a:normAutofit fontScale="90000"/>
          </a:bodyPr>
          <a:lstStyle/>
          <a:p>
            <a:r>
              <a:rPr lang="en-US" dirty="0" smtClean="0"/>
              <a:t>Moving an </a:t>
            </a:r>
            <a:r>
              <a:rPr lang="en-US" dirty="0" err="1" smtClean="0"/>
              <a:t>inlined</a:t>
            </a:r>
            <a:r>
              <a:rPr lang="en-US" dirty="0" smtClean="0"/>
              <a:t> function instance (2): Envelope</a:t>
            </a:r>
            <a:endParaRPr lang="en-US" dirty="0"/>
          </a:p>
        </p:txBody>
      </p:sp>
      <p:sp>
        <p:nvSpPr>
          <p:cNvPr id="7" name="Rectangle 3"/>
          <p:cNvSpPr/>
          <p:nvPr/>
        </p:nvSpPr>
        <p:spPr>
          <a:xfrm>
            <a:off x="8077201" y="1637158"/>
            <a:ext cx="1371599" cy="572641"/>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rgbClr val="FFC000"/>
              </a:gs>
              <a:gs pos="55000">
                <a:srgbClr val="FFC000">
                  <a:tint val="44500"/>
                  <a:satMod val="160000"/>
                </a:srgbClr>
              </a:gs>
              <a:gs pos="100000">
                <a:srgbClr val="FFC000">
                  <a:tint val="23500"/>
                  <a:satMod val="160000"/>
                  <a:alpha val="0"/>
                </a:srgbClr>
              </a:gs>
            </a:gsLst>
            <a:lin ang="10800000" scaled="1"/>
            <a:tileRect/>
          </a:gradFill>
          <a:ln w="12700">
            <a:solidFill>
              <a:schemeClr val="accent4">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270 </a:t>
            </a:r>
            <a:r>
              <a:rPr lang="en-US" sz="1200" dirty="0">
                <a:solidFill>
                  <a:schemeClr val="tx1"/>
                </a:solidFill>
              </a:rPr>
              <a:t>byte pre-landing pad</a:t>
            </a:r>
          </a:p>
        </p:txBody>
      </p:sp>
      <p:sp>
        <p:nvSpPr>
          <p:cNvPr id="9" name="Rectangle 3"/>
          <p:cNvSpPr/>
          <p:nvPr/>
        </p:nvSpPr>
        <p:spPr>
          <a:xfrm>
            <a:off x="8077199" y="4801967"/>
            <a:ext cx="1371601" cy="569450"/>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rgbClr val="FFC000"/>
              </a:gs>
              <a:gs pos="55000">
                <a:srgbClr val="FFC000">
                  <a:tint val="44500"/>
                  <a:satMod val="160000"/>
                </a:srgbClr>
              </a:gs>
              <a:gs pos="100000">
                <a:srgbClr val="FFC000">
                  <a:tint val="23500"/>
                  <a:satMod val="160000"/>
                  <a:alpha val="0"/>
                </a:srgbClr>
              </a:gs>
            </a:gsLst>
            <a:lin ang="10800000" scaled="1"/>
            <a:tileRect/>
          </a:gradFill>
          <a:ln w="12700">
            <a:solidFill>
              <a:schemeClr val="accent4">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270 </a:t>
            </a:r>
            <a:r>
              <a:rPr lang="en-US" sz="1200" dirty="0">
                <a:solidFill>
                  <a:schemeClr val="tx1"/>
                </a:solidFill>
              </a:rPr>
              <a:t>byte post-landing pad</a:t>
            </a:r>
          </a:p>
        </p:txBody>
      </p:sp>
      <p:sp>
        <p:nvSpPr>
          <p:cNvPr id="10" name="Rectangle 3"/>
          <p:cNvSpPr/>
          <p:nvPr/>
        </p:nvSpPr>
        <p:spPr>
          <a:xfrm>
            <a:off x="8077200" y="5360464"/>
            <a:ext cx="1371600" cy="1297682"/>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rgbClr val="FFC000"/>
              </a:gs>
              <a:gs pos="55000">
                <a:srgbClr val="FFC000">
                  <a:tint val="44500"/>
                  <a:satMod val="160000"/>
                </a:srgbClr>
              </a:gs>
              <a:gs pos="100000">
                <a:srgbClr val="FFC000">
                  <a:tint val="23500"/>
                  <a:satMod val="160000"/>
                  <a:alpha val="0"/>
                </a:srgbClr>
              </a:gs>
            </a:gsLst>
            <a:lin ang="10800000" scaled="1"/>
            <a:tileRect/>
          </a:gradFill>
          <a:ln w="12700">
            <a:solidFill>
              <a:schemeClr val="accent4">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a:solidFill>
                  <a:schemeClr val="tx1"/>
                </a:solidFill>
              </a:rPr>
              <a:t>Fixup</a:t>
            </a:r>
            <a:r>
              <a:rPr lang="en-US" sz="1200" dirty="0">
                <a:solidFill>
                  <a:schemeClr val="tx1"/>
                </a:solidFill>
              </a:rPr>
              <a:t> pad</a:t>
            </a:r>
          </a:p>
        </p:txBody>
      </p:sp>
    </p:spTree>
    <p:extLst>
      <p:ext uri="{BB962C8B-B14F-4D97-AF65-F5344CB8AC3E}">
        <p14:creationId xmlns:p14="http://schemas.microsoft.com/office/powerpoint/2010/main" val="1091041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174" y="1572629"/>
            <a:ext cx="5175966" cy="5257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1154954" y="1584832"/>
            <a:ext cx="4460842" cy="4647525"/>
          </a:xfrm>
        </p:spPr>
        <p:txBody>
          <a:bodyPr>
            <a:normAutofit/>
          </a:bodyPr>
          <a:lstStyle/>
          <a:p>
            <a:r>
              <a:rPr lang="en-US" dirty="0" smtClean="0"/>
              <a:t>If jump/branch destination falls in a gap or the pre/post landing pads we just add a jump to the fix up at that location</a:t>
            </a:r>
          </a:p>
          <a:p>
            <a:pPr marL="0" indent="0">
              <a:buNone/>
            </a:pPr>
            <a:endParaRPr lang="en-US" dirty="0" smtClean="0"/>
          </a:p>
          <a:p>
            <a:r>
              <a:rPr lang="en-US" dirty="0" smtClean="0"/>
              <a:t>This helps handling thumb mode 2-byte relative jumps/branches, since the </a:t>
            </a:r>
            <a:r>
              <a:rPr lang="en-US" dirty="0" err="1" smtClean="0"/>
              <a:t>fixup</a:t>
            </a:r>
            <a:r>
              <a:rPr lang="en-US" dirty="0" smtClean="0"/>
              <a:t> pad can be farther than </a:t>
            </a:r>
            <a:r>
              <a:rPr lang="en-US" dirty="0" smtClean="0"/>
              <a:t>258 </a:t>
            </a:r>
            <a:r>
              <a:rPr lang="en-US" dirty="0" smtClean="0"/>
              <a:t>bytes away and the instruction size won’t allow larger distance specified otherwise</a:t>
            </a:r>
            <a:endParaRPr lang="en-US" dirty="0"/>
          </a:p>
        </p:txBody>
      </p:sp>
      <p:sp>
        <p:nvSpPr>
          <p:cNvPr id="2" name="Title 1"/>
          <p:cNvSpPr>
            <a:spLocks noGrp="1"/>
          </p:cNvSpPr>
          <p:nvPr>
            <p:ph type="title"/>
          </p:nvPr>
        </p:nvSpPr>
        <p:spPr/>
        <p:txBody>
          <a:bodyPr>
            <a:normAutofit/>
          </a:bodyPr>
          <a:lstStyle/>
          <a:p>
            <a:r>
              <a:rPr lang="en-US" dirty="0" smtClean="0"/>
              <a:t>Relative address </a:t>
            </a:r>
            <a:r>
              <a:rPr lang="en-US" dirty="0" err="1" smtClean="0"/>
              <a:t>fixups</a:t>
            </a:r>
            <a:r>
              <a:rPr lang="en-US" dirty="0" smtClean="0"/>
              <a:t> (1)</a:t>
            </a:r>
            <a:endParaRPr lang="en-US" dirty="0"/>
          </a:p>
        </p:txBody>
      </p:sp>
      <mc:AlternateContent xmlns:mc="http://schemas.openxmlformats.org/markup-compatibility/2006" xmlns:a14="http://schemas.microsoft.com/office/drawing/2010/main">
        <mc:Choice Requires="a14">
          <p:sp>
            <p:nvSpPr>
              <p:cNvPr id="5" name="Rectangle 3"/>
              <p:cNvSpPr/>
              <p:nvPr/>
            </p:nvSpPr>
            <p:spPr>
              <a:xfrm>
                <a:off x="11082293" y="3267977"/>
                <a:ext cx="990600" cy="2062877"/>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chemeClr val="accent4">
                      <a:lumMod val="75000"/>
                    </a:schemeClr>
                  </a:gs>
                  <a:gs pos="50000">
                    <a:schemeClr val="bg1"/>
                  </a:gs>
                  <a:gs pos="100000">
                    <a:schemeClr val="bg1"/>
                  </a:gs>
                </a:gsLst>
                <a:lin ang="10800000" scaled="1"/>
                <a:tileRect/>
              </a:gradFill>
              <a:ln w="12700">
                <a:solidFill>
                  <a:schemeClr val="accent4">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Relative distance = </a:t>
                </a:r>
                <a14:m>
                  <m:oMath xmlns:m="http://schemas.openxmlformats.org/officeDocument/2006/math">
                    <m:sSub>
                      <m:sSubPr>
                        <m:ctrlPr>
                          <a:rPr lang="en-US" sz="1400" i="1">
                            <a:solidFill>
                              <a:schemeClr val="tx1"/>
                            </a:solidFill>
                            <a:latin typeface="Cambria Math"/>
                          </a:rPr>
                        </m:ctrlPr>
                      </m:sSubPr>
                      <m:e>
                        <m:r>
                          <m:rPr>
                            <m:sty m:val="p"/>
                          </m:rPr>
                          <a:rPr lang="en-US" sz="1400">
                            <a:solidFill>
                              <a:schemeClr val="tx1"/>
                            </a:solidFill>
                            <a:latin typeface="Cambria Math"/>
                          </a:rPr>
                          <m:t>Δ</m:t>
                        </m:r>
                      </m:e>
                      <m:sub>
                        <m:r>
                          <a:rPr lang="en-US" sz="1400" i="1">
                            <a:solidFill>
                              <a:schemeClr val="tx1"/>
                            </a:solidFill>
                            <a:latin typeface="Cambria Math"/>
                          </a:rPr>
                          <m:t>4,</m:t>
                        </m:r>
                        <m:r>
                          <a:rPr lang="en-US" sz="1400" i="1">
                            <a:solidFill>
                              <a:schemeClr val="tx1"/>
                            </a:solidFill>
                            <a:latin typeface="Cambria Math"/>
                          </a:rPr>
                          <m:t>𝐴</m:t>
                        </m:r>
                      </m:sub>
                    </m:sSub>
                  </m:oMath>
                </a14:m>
                <a:endParaRPr lang="en-US" sz="1400" dirty="0">
                  <a:solidFill>
                    <a:schemeClr val="tx1"/>
                  </a:solidFill>
                </a:endParaRPr>
              </a:p>
              <a:p>
                <a:pPr algn="ctr"/>
                <a:endParaRPr lang="en-US" sz="1400" dirty="0">
                  <a:solidFill>
                    <a:schemeClr val="tx1"/>
                  </a:solidFill>
                </a:endParaRPr>
              </a:p>
              <a:p>
                <a:pPr algn="ctr"/>
                <a:r>
                  <a:rPr lang="en-US" sz="1400" dirty="0">
                    <a:solidFill>
                      <a:schemeClr val="tx1"/>
                    </a:solidFill>
                  </a:rPr>
                  <a:t>Happens to fall in the post-landing pad</a:t>
                </a:r>
              </a:p>
            </p:txBody>
          </p:sp>
        </mc:Choice>
        <mc:Fallback xmlns="">
          <p:sp>
            <p:nvSpPr>
              <p:cNvPr id="5" name="Rectangle 3"/>
              <p:cNvSpPr>
                <a:spLocks noRot="1" noChangeAspect="1" noMove="1" noResize="1" noEditPoints="1" noAdjustHandles="1" noChangeArrowheads="1" noChangeShapeType="1" noTextEdit="1"/>
              </p:cNvSpPr>
              <p:nvPr/>
            </p:nvSpPr>
            <p:spPr>
              <a:xfrm>
                <a:off x="11082293" y="3267977"/>
                <a:ext cx="990600" cy="2062877"/>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0">
                <a:blip r:embed="rId4"/>
                <a:stretch>
                  <a:fillRect/>
                </a:stretch>
              </a:blipFill>
              <a:ln w="12700">
                <a:solidFill>
                  <a:schemeClr val="accent4">
                    <a:lumMod val="50000"/>
                  </a:schemeClr>
                </a:solidFill>
              </a:ln>
              <a:effectLst>
                <a:outerShdw blurRad="50800" dist="38100" dir="2700000" algn="tl" rotWithShape="0">
                  <a:prstClr val="black">
                    <a:alpha val="40000"/>
                  </a:prstClr>
                </a:outerShdw>
              </a:effectLst>
            </p:spPr>
            <p:txBody>
              <a:bodyPr/>
              <a:lstStyle/>
              <a:p>
                <a:r>
                  <a:rPr lang="en-US">
                    <a:noFill/>
                  </a:rPr>
                  <a:t> </a:t>
                </a:r>
              </a:p>
            </p:txBody>
          </p:sp>
        </mc:Fallback>
      </mc:AlternateContent>
    </p:spTree>
    <p:extLst>
      <p:ext uri="{BB962C8B-B14F-4D97-AF65-F5344CB8AC3E}">
        <p14:creationId xmlns:p14="http://schemas.microsoft.com/office/powerpoint/2010/main" val="33554084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154955" y="1584832"/>
                <a:ext cx="3684464" cy="4647525"/>
              </a:xfrm>
            </p:spPr>
            <p:txBody>
              <a:bodyPr>
                <a:normAutofit/>
              </a:bodyPr>
              <a:lstStyle/>
              <a:p>
                <a:r>
                  <a:rPr lang="en-US" dirty="0" smtClean="0"/>
                  <a:t>Depending on </a:t>
                </a:r>
                <a14:m>
                  <m:oMath xmlns:m="http://schemas.openxmlformats.org/officeDocument/2006/math">
                    <m:sSub>
                      <m:sSubPr>
                        <m:ctrlPr>
                          <a:rPr lang="en-US" i="1" smtClean="0">
                            <a:solidFill>
                              <a:schemeClr val="tx1"/>
                            </a:solidFill>
                            <a:latin typeface="Cambria Math"/>
                          </a:rPr>
                        </m:ctrlPr>
                      </m:sSubPr>
                      <m:e>
                        <m:r>
                          <m:rPr>
                            <m:sty m:val="p"/>
                          </m:rPr>
                          <a:rPr lang="en-US">
                            <a:solidFill>
                              <a:schemeClr val="tx1"/>
                            </a:solidFill>
                            <a:latin typeface="Cambria Math"/>
                          </a:rPr>
                          <m:t>Δ</m:t>
                        </m:r>
                      </m:e>
                      <m:sub>
                        <m:r>
                          <a:rPr lang="en-US" b="0" i="1" smtClean="0">
                            <a:solidFill>
                              <a:schemeClr val="tx1"/>
                            </a:solidFill>
                            <a:latin typeface="Cambria Math"/>
                          </a:rPr>
                          <m:t>6,</m:t>
                        </m:r>
                        <m:r>
                          <a:rPr lang="en-US" b="0" i="1" smtClean="0">
                            <a:solidFill>
                              <a:schemeClr val="tx1"/>
                            </a:solidFill>
                            <a:latin typeface="Cambria Math"/>
                          </a:rPr>
                          <m:t>𝐵</m:t>
                        </m:r>
                      </m:sub>
                    </m:sSub>
                  </m:oMath>
                </a14:m>
                <a:r>
                  <a:rPr lang="en-US" dirty="0" smtClean="0"/>
                  <a:t> we need to patch the branch/jump instruction to go to the </a:t>
                </a:r>
                <a:r>
                  <a:rPr lang="en-US" dirty="0" err="1" smtClean="0"/>
                  <a:t>fixup</a:t>
                </a:r>
                <a:r>
                  <a:rPr lang="en-US" dirty="0" smtClean="0"/>
                  <a:t> location in the </a:t>
                </a:r>
                <a:r>
                  <a:rPr lang="en-US" dirty="0" err="1" smtClean="0"/>
                  <a:t>fixup</a:t>
                </a:r>
                <a:r>
                  <a:rPr lang="en-US" dirty="0" smtClean="0"/>
                  <a:t> pad</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154955" y="1584832"/>
                <a:ext cx="3684464" cy="4647525"/>
              </a:xfrm>
              <a:blipFill rotWithShape="1">
                <a:blip r:embed="rId3"/>
                <a:stretch>
                  <a:fillRect l="-331" t="-787" r="-2479"/>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smtClean="0"/>
              <a:t>Relative address </a:t>
            </a:r>
            <a:r>
              <a:rPr lang="en-US" dirty="0" err="1" smtClean="0"/>
              <a:t>fixups</a:t>
            </a:r>
            <a:r>
              <a:rPr lang="en-US" dirty="0" smtClean="0"/>
              <a:t> (2)</a:t>
            </a:r>
            <a:endParaRPr lang="en-US" dirty="0"/>
          </a:p>
        </p:txBody>
      </p:sp>
      <p:pic>
        <p:nvPicPr>
          <p:cNvPr id="12"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4171" y="1595181"/>
            <a:ext cx="5175966"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13" name="Rectangle 3"/>
              <p:cNvSpPr/>
              <p:nvPr/>
            </p:nvSpPr>
            <p:spPr>
              <a:xfrm>
                <a:off x="10090137" y="4391309"/>
                <a:ext cx="2018384" cy="2057400"/>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gradFill flip="none" rotWithShape="1">
                <a:gsLst>
                  <a:gs pos="0">
                    <a:schemeClr val="accent4">
                      <a:lumMod val="75000"/>
                    </a:schemeClr>
                  </a:gs>
                  <a:gs pos="50000">
                    <a:schemeClr val="bg1"/>
                  </a:gs>
                  <a:gs pos="100000">
                    <a:schemeClr val="bg1"/>
                  </a:gs>
                </a:gsLst>
                <a:lin ang="10800000" scaled="1"/>
                <a:tileRect/>
              </a:gradFill>
              <a:ln w="12700">
                <a:solidFill>
                  <a:schemeClr val="accent4">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Relative distance = </a:t>
                </a:r>
                <a14:m>
                  <m:oMath xmlns:m="http://schemas.openxmlformats.org/officeDocument/2006/math">
                    <m:sSub>
                      <m:sSubPr>
                        <m:ctrlPr>
                          <a:rPr lang="en-US" sz="1400" i="1">
                            <a:solidFill>
                              <a:schemeClr val="tx1"/>
                            </a:solidFill>
                            <a:latin typeface="Cambria Math"/>
                          </a:rPr>
                        </m:ctrlPr>
                      </m:sSubPr>
                      <m:e>
                        <m:r>
                          <m:rPr>
                            <m:sty m:val="p"/>
                          </m:rPr>
                          <a:rPr lang="en-US" sz="1400">
                            <a:solidFill>
                              <a:schemeClr val="tx1"/>
                            </a:solidFill>
                            <a:latin typeface="Cambria Math"/>
                          </a:rPr>
                          <m:t>Δ</m:t>
                        </m:r>
                      </m:e>
                      <m:sub>
                        <m:r>
                          <a:rPr lang="en-US" sz="1400" i="1">
                            <a:solidFill>
                              <a:schemeClr val="tx1"/>
                            </a:solidFill>
                            <a:latin typeface="Cambria Math"/>
                          </a:rPr>
                          <m:t>6,</m:t>
                        </m:r>
                        <m:r>
                          <a:rPr lang="en-US" sz="1400" b="0" i="1" smtClean="0">
                            <a:solidFill>
                              <a:schemeClr val="tx1"/>
                            </a:solidFill>
                            <a:latin typeface="Cambria Math"/>
                          </a:rPr>
                          <m:t>𝐵</m:t>
                        </m:r>
                      </m:sub>
                    </m:sSub>
                  </m:oMath>
                </a14:m>
                <a:endParaRPr lang="en-US" sz="1400" dirty="0">
                  <a:solidFill>
                    <a:schemeClr val="tx1"/>
                  </a:solidFill>
                </a:endParaRPr>
              </a:p>
              <a:p>
                <a:pPr algn="ctr"/>
                <a:endParaRPr lang="en-US" sz="1400" dirty="0">
                  <a:solidFill>
                    <a:schemeClr val="tx1"/>
                  </a:solidFill>
                </a:endParaRPr>
              </a:p>
              <a:p>
                <a:pPr algn="ctr"/>
                <a:r>
                  <a:rPr lang="en-US" sz="1400" dirty="0">
                    <a:solidFill>
                      <a:schemeClr val="tx1"/>
                    </a:solidFill>
                  </a:rPr>
                  <a:t>Happens to fall </a:t>
                </a:r>
                <a:r>
                  <a:rPr lang="en-US" sz="1400" dirty="0" err="1">
                    <a:solidFill>
                      <a:schemeClr val="tx1"/>
                    </a:solidFill>
                  </a:rPr>
                  <a:t>outisde</a:t>
                </a:r>
                <a:r>
                  <a:rPr lang="en-US" sz="1400" dirty="0">
                    <a:solidFill>
                      <a:schemeClr val="tx1"/>
                    </a:solidFill>
                  </a:rPr>
                  <a:t> the post-landing pad</a:t>
                </a:r>
              </a:p>
              <a:p>
                <a:pPr algn="ctr"/>
                <a:r>
                  <a:rPr lang="en-US" sz="1400" dirty="0">
                    <a:solidFill>
                      <a:schemeClr val="tx1"/>
                    </a:solidFill>
                  </a:rPr>
                  <a:t>So here the branch/jump needs to be patched</a:t>
                </a:r>
              </a:p>
            </p:txBody>
          </p:sp>
        </mc:Choice>
        <mc:Fallback>
          <p:sp>
            <p:nvSpPr>
              <p:cNvPr id="13" name="Rectangle 3"/>
              <p:cNvSpPr>
                <a:spLocks noRot="1" noChangeAspect="1" noMove="1" noResize="1" noEditPoints="1" noAdjustHandles="1" noChangeArrowheads="1" noChangeShapeType="1" noTextEdit="1"/>
              </p:cNvSpPr>
              <p:nvPr/>
            </p:nvSpPr>
            <p:spPr>
              <a:xfrm>
                <a:off x="10090137" y="4391309"/>
                <a:ext cx="2018384" cy="2057400"/>
              </a:xfrm>
              <a:custGeom>
                <a:avLst/>
                <a:gdLst>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0 w 838200"/>
                  <a:gd name="connsiteY4" fmla="*/ 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91440 w 838200"/>
                  <a:gd name="connsiteY4" fmla="*/ 91440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 name="connsiteX4" fmla="*/ 2230 w 838200"/>
                  <a:gd name="connsiteY4" fmla="*/ 91440 h 1752600"/>
                  <a:gd name="connsiteX0" fmla="*/ 21582 w 859782"/>
                  <a:gd name="connsiteY0" fmla="*/ 0 h 1752600"/>
                  <a:gd name="connsiteX1" fmla="*/ 859782 w 859782"/>
                  <a:gd name="connsiteY1" fmla="*/ 0 h 1752600"/>
                  <a:gd name="connsiteX2" fmla="*/ 859782 w 859782"/>
                  <a:gd name="connsiteY2" fmla="*/ 1752600 h 1752600"/>
                  <a:gd name="connsiteX3" fmla="*/ 21582 w 859782"/>
                  <a:gd name="connsiteY3" fmla="*/ 1752600 h 1752600"/>
                  <a:gd name="connsiteX4" fmla="*/ 0 w 859782"/>
                  <a:gd name="connsiteY4" fmla="*/ 1260633 h 1752600"/>
                  <a:gd name="connsiteX0" fmla="*/ 0 w 838200"/>
                  <a:gd name="connsiteY0" fmla="*/ 0 h 1752600"/>
                  <a:gd name="connsiteX1" fmla="*/ 838200 w 838200"/>
                  <a:gd name="connsiteY1" fmla="*/ 0 h 1752600"/>
                  <a:gd name="connsiteX2" fmla="*/ 838200 w 838200"/>
                  <a:gd name="connsiteY2" fmla="*/ 1752600 h 1752600"/>
                  <a:gd name="connsiteX3" fmla="*/ 0 w 838200"/>
                  <a:gd name="connsiteY3" fmla="*/ 1752600 h 1752600"/>
                </a:gdLst>
                <a:ahLst/>
                <a:cxnLst>
                  <a:cxn ang="0">
                    <a:pos x="connsiteX0" y="connsiteY0"/>
                  </a:cxn>
                  <a:cxn ang="0">
                    <a:pos x="connsiteX1" y="connsiteY1"/>
                  </a:cxn>
                  <a:cxn ang="0">
                    <a:pos x="connsiteX2" y="connsiteY2"/>
                  </a:cxn>
                  <a:cxn ang="0">
                    <a:pos x="connsiteX3" y="connsiteY3"/>
                  </a:cxn>
                </a:cxnLst>
                <a:rect l="l" t="t" r="r" b="b"/>
                <a:pathLst>
                  <a:path w="838200" h="1752600">
                    <a:moveTo>
                      <a:pt x="0" y="0"/>
                    </a:moveTo>
                    <a:lnTo>
                      <a:pt x="838200" y="0"/>
                    </a:lnTo>
                    <a:lnTo>
                      <a:pt x="838200" y="1752600"/>
                    </a:lnTo>
                    <a:lnTo>
                      <a:pt x="0" y="1752600"/>
                    </a:lnTo>
                  </a:path>
                </a:pathLst>
              </a:custGeom>
              <a:blipFill rotWithShape="1">
                <a:blip r:embed="rId5"/>
                <a:stretch>
                  <a:fillRect/>
                </a:stretch>
              </a:blipFill>
              <a:ln w="12700">
                <a:solidFill>
                  <a:schemeClr val="accent4">
                    <a:lumMod val="50000"/>
                  </a:schemeClr>
                </a:solidFill>
              </a:ln>
              <a:effectLst>
                <a:outerShdw blurRad="50800" dist="38100" dir="2700000" algn="tl" rotWithShape="0">
                  <a:prstClr val="black">
                    <a:alpha val="40000"/>
                  </a:prstClr>
                </a:outerShdw>
              </a:effectLst>
            </p:spPr>
            <p:txBody>
              <a:bodyPr/>
              <a:lstStyle/>
              <a:p>
                <a:r>
                  <a:rPr lang="en-US">
                    <a:noFill/>
                  </a:rPr>
                  <a:t> </a:t>
                </a:r>
              </a:p>
            </p:txBody>
          </p:sp>
        </mc:Fallback>
      </mc:AlternateContent>
    </p:spTree>
    <p:extLst>
      <p:ext uri="{BB962C8B-B14F-4D97-AF65-F5344CB8AC3E}">
        <p14:creationId xmlns:p14="http://schemas.microsoft.com/office/powerpoint/2010/main" val="7474142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p:cNvSpPr>
            <a:spLocks noGrp="1"/>
          </p:cNvSpPr>
          <p:nvPr>
            <p:ph idx="1"/>
          </p:nvPr>
        </p:nvSpPr>
        <p:spPr>
          <a:xfrm>
            <a:off x="1154954" y="1584832"/>
            <a:ext cx="3951884" cy="4647525"/>
          </a:xfrm>
        </p:spPr>
        <p:txBody>
          <a:bodyPr>
            <a:normAutofit/>
          </a:bodyPr>
          <a:lstStyle/>
          <a:p>
            <a:r>
              <a:rPr lang="en-US" dirty="0" smtClean="0"/>
              <a:t>Fall through location is the instruction address right after end of block 7, which happens to fall outside the instance</a:t>
            </a:r>
          </a:p>
          <a:p>
            <a:endParaRPr lang="en-US" dirty="0" smtClean="0"/>
          </a:p>
          <a:p>
            <a:r>
              <a:rPr lang="en-US" dirty="0" smtClean="0"/>
              <a:t>We put a jump to the </a:t>
            </a:r>
            <a:r>
              <a:rPr lang="en-US" dirty="0" err="1" smtClean="0"/>
              <a:t>fixup</a:t>
            </a:r>
            <a:r>
              <a:rPr lang="en-US" dirty="0" smtClean="0"/>
              <a:t> for C at this location (there’s either a gap here or we’re in the post-landing pad)</a:t>
            </a:r>
            <a:endParaRPr lang="en-US" dirty="0"/>
          </a:p>
        </p:txBody>
      </p:sp>
      <p:sp>
        <p:nvSpPr>
          <p:cNvPr id="2" name="Title 1"/>
          <p:cNvSpPr>
            <a:spLocks noGrp="1"/>
          </p:cNvSpPr>
          <p:nvPr>
            <p:ph type="title"/>
          </p:nvPr>
        </p:nvSpPr>
        <p:spPr/>
        <p:txBody>
          <a:bodyPr>
            <a:normAutofit fontScale="90000"/>
          </a:bodyPr>
          <a:lstStyle/>
          <a:p>
            <a:r>
              <a:rPr lang="en-US" dirty="0" smtClean="0"/>
              <a:t>Fixing the fall through to outside of instance</a:t>
            </a:r>
            <a:endParaRPr lang="en-US" dirty="0"/>
          </a:p>
        </p:txBody>
      </p:sp>
      <p:pic>
        <p:nvPicPr>
          <p:cNvPr id="1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1033" y="1558674"/>
            <a:ext cx="5175966"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2"/>
          <p:cNvGrpSpPr/>
          <p:nvPr/>
        </p:nvGrpSpPr>
        <p:grpSpPr>
          <a:xfrm>
            <a:off x="7928121" y="4144440"/>
            <a:ext cx="1707211" cy="679149"/>
            <a:chOff x="7928121" y="4144440"/>
            <a:chExt cx="1707211" cy="679149"/>
          </a:xfrm>
        </p:grpSpPr>
        <p:sp>
          <p:nvSpPr>
            <p:cNvPr id="14" name="Rectangle 5"/>
            <p:cNvSpPr/>
            <p:nvPr/>
          </p:nvSpPr>
          <p:spPr>
            <a:xfrm>
              <a:off x="7928121" y="4144440"/>
              <a:ext cx="1379956" cy="679149"/>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100" dirty="0">
                  <a:solidFill>
                    <a:schemeClr val="tx1"/>
                  </a:solidFill>
                </a:rPr>
                <a:t>Jump to </a:t>
              </a:r>
              <a:r>
                <a:rPr lang="en-US" sz="1100" dirty="0" err="1">
                  <a:solidFill>
                    <a:schemeClr val="tx1"/>
                  </a:solidFill>
                </a:rPr>
                <a:t>fixup</a:t>
              </a:r>
              <a:r>
                <a:rPr lang="en-US" sz="1100" dirty="0">
                  <a:solidFill>
                    <a:schemeClr val="tx1"/>
                  </a:solidFill>
                </a:rPr>
                <a:t> C is added immediately after fall through </a:t>
              </a:r>
            </a:p>
          </p:txBody>
        </p:sp>
        <p:sp>
          <p:nvSpPr>
            <p:cNvPr id="15" name="Line Callout 2 (Accent Bar) 31"/>
            <p:cNvSpPr/>
            <p:nvPr/>
          </p:nvSpPr>
          <p:spPr>
            <a:xfrm flipH="1">
              <a:off x="9384169" y="4144441"/>
              <a:ext cx="251163" cy="679148"/>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spTree>
    <p:extLst>
      <p:ext uri="{BB962C8B-B14F-4D97-AF65-F5344CB8AC3E}">
        <p14:creationId xmlns:p14="http://schemas.microsoft.com/office/powerpoint/2010/main" val="4183829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058986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The </a:t>
            </a:r>
            <a:r>
              <a:rPr lang="en-US" dirty="0" err="1" smtClean="0"/>
              <a:t>fixup</a:t>
            </a:r>
            <a:r>
              <a:rPr lang="en-US" dirty="0" smtClean="0"/>
              <a:t> block for each branch/jump to outside the instance sets a constructed unique return value and returns</a:t>
            </a:r>
          </a:p>
          <a:p>
            <a:endParaRPr lang="en-US" dirty="0" smtClean="0"/>
          </a:p>
          <a:p>
            <a:r>
              <a:rPr lang="en-US" dirty="0" smtClean="0"/>
              <a:t>For instance </a:t>
            </a:r>
            <a:r>
              <a:rPr lang="en-US" dirty="0" err="1" smtClean="0"/>
              <a:t>fixup</a:t>
            </a:r>
            <a:r>
              <a:rPr lang="en-US" dirty="0" smtClean="0"/>
              <a:t> for A looks like this</a:t>
            </a:r>
          </a:p>
          <a:p>
            <a:pPr marL="457200" lvl="1" indent="0">
              <a:buNone/>
            </a:pPr>
            <a:r>
              <a:rPr lang="en-US" dirty="0" smtClean="0"/>
              <a:t>	</a:t>
            </a:r>
            <a:r>
              <a:rPr lang="en-US" sz="2200" dirty="0">
                <a:latin typeface="Consolas" panose="020B0609020204030204" pitchFamily="49" charset="0"/>
                <a:cs typeface="Consolas" panose="020B0609020204030204" pitchFamily="49" charset="0"/>
              </a:rPr>
              <a:t>MOV.W           R0, #1; return value for </a:t>
            </a:r>
            <a:r>
              <a:rPr lang="en-US" sz="2200" dirty="0" err="1">
                <a:latin typeface="Consolas" panose="020B0609020204030204" pitchFamily="49" charset="0"/>
                <a:cs typeface="Consolas" panose="020B0609020204030204" pitchFamily="49" charset="0"/>
              </a:rPr>
              <a:t>fixup</a:t>
            </a:r>
            <a:r>
              <a:rPr lang="en-US" sz="2200" dirty="0">
                <a:latin typeface="Consolas" panose="020B0609020204030204" pitchFamily="49" charset="0"/>
                <a:cs typeface="Consolas" panose="020B0609020204030204" pitchFamily="49" charset="0"/>
              </a:rPr>
              <a:t> A</a:t>
            </a:r>
          </a:p>
          <a:p>
            <a:pPr marL="457200" lvl="1" indent="0">
              <a:buNone/>
            </a:pPr>
            <a:r>
              <a:rPr lang="en-US" sz="2200" dirty="0">
                <a:latin typeface="Consolas" panose="020B0609020204030204" pitchFamily="49" charset="0"/>
                <a:cs typeface="Consolas" panose="020B0609020204030204" pitchFamily="49" charset="0"/>
              </a:rPr>
              <a:t>	MOV             PC, LR</a:t>
            </a:r>
          </a:p>
          <a:p>
            <a:pPr lvl="1"/>
            <a:endParaRPr lang="en-US" dirty="0" smtClean="0"/>
          </a:p>
          <a:p>
            <a:r>
              <a:rPr lang="en-US" dirty="0" smtClean="0"/>
              <a:t>Then at call location we can use the return value and stich back the flow to the original form with a decision tree</a:t>
            </a:r>
            <a:endParaRPr lang="en-US" dirty="0"/>
          </a:p>
        </p:txBody>
      </p:sp>
      <p:sp>
        <p:nvSpPr>
          <p:cNvPr id="2" name="Title 1"/>
          <p:cNvSpPr>
            <a:spLocks noGrp="1"/>
          </p:cNvSpPr>
          <p:nvPr>
            <p:ph type="title"/>
          </p:nvPr>
        </p:nvSpPr>
        <p:spPr/>
        <p:txBody>
          <a:bodyPr>
            <a:normAutofit/>
          </a:bodyPr>
          <a:lstStyle/>
          <a:p>
            <a:r>
              <a:rPr lang="en-US" dirty="0" smtClean="0"/>
              <a:t>Fixing up flow to outside of instance</a:t>
            </a:r>
            <a:endParaRPr lang="en-US" dirty="0"/>
          </a:p>
        </p:txBody>
      </p:sp>
    </p:spTree>
    <p:extLst>
      <p:ext uri="{BB962C8B-B14F-4D97-AF65-F5344CB8AC3E}">
        <p14:creationId xmlns:p14="http://schemas.microsoft.com/office/powerpoint/2010/main" val="346007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1154954" y="1584832"/>
            <a:ext cx="4512601" cy="4647525"/>
          </a:xfrm>
        </p:spPr>
        <p:txBody>
          <a:bodyPr/>
          <a:lstStyle/>
          <a:p>
            <a:r>
              <a:rPr lang="en-US" dirty="0" smtClean="0"/>
              <a:t>We need at least 4 bytes for the call, so we put restrictions on the size of the first block of the instance</a:t>
            </a:r>
          </a:p>
          <a:p>
            <a:endParaRPr lang="en-US" dirty="0"/>
          </a:p>
          <a:p>
            <a:pPr marL="0" indent="0">
              <a:buNone/>
            </a:pPr>
            <a:endParaRPr lang="en-US" dirty="0" smtClean="0"/>
          </a:p>
        </p:txBody>
      </p:sp>
      <p:sp>
        <p:nvSpPr>
          <p:cNvPr id="2" name="Title 1"/>
          <p:cNvSpPr>
            <a:spLocks noGrp="1"/>
          </p:cNvSpPr>
          <p:nvPr>
            <p:ph type="title"/>
          </p:nvPr>
        </p:nvSpPr>
        <p:spPr/>
        <p:txBody>
          <a:bodyPr/>
          <a:lstStyle/>
          <a:p>
            <a:r>
              <a:rPr lang="en-US" dirty="0" smtClean="0"/>
              <a:t>Patching the call site</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3855" y="1371600"/>
            <a:ext cx="5340059" cy="5424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68511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154955" y="1584832"/>
            <a:ext cx="5237220" cy="4647525"/>
          </a:xfrm>
        </p:spPr>
        <p:txBody>
          <a:bodyPr/>
          <a:lstStyle/>
          <a:p>
            <a:r>
              <a:rPr lang="en-US" dirty="0" smtClean="0"/>
              <a:t>We need another 4 bytes for the jump to the return value handler logic which we place in the </a:t>
            </a:r>
            <a:r>
              <a:rPr lang="en-US" dirty="0" err="1" smtClean="0"/>
              <a:t>fixup</a:t>
            </a:r>
            <a:r>
              <a:rPr lang="en-US" dirty="0" smtClean="0"/>
              <a:t> pad after the </a:t>
            </a:r>
            <a:r>
              <a:rPr lang="en-US" dirty="0" err="1" smtClean="0"/>
              <a:t>fixup</a:t>
            </a:r>
            <a:r>
              <a:rPr lang="en-US" dirty="0" smtClean="0"/>
              <a:t> blocks</a:t>
            </a:r>
          </a:p>
          <a:p>
            <a:endParaRPr lang="en-US" dirty="0" smtClean="0"/>
          </a:p>
          <a:p>
            <a:r>
              <a:rPr lang="en-US" dirty="0" smtClean="0"/>
              <a:t>Sample code for the patch</a:t>
            </a:r>
          </a:p>
          <a:p>
            <a:endParaRPr lang="en-US" dirty="0"/>
          </a:p>
          <a:p>
            <a:r>
              <a:rPr lang="en-US" dirty="0" smtClean="0"/>
              <a:t>Sample code for return value logic</a:t>
            </a:r>
          </a:p>
          <a:p>
            <a:endParaRPr lang="en-US" dirty="0"/>
          </a:p>
          <a:p>
            <a:pPr marL="0" indent="0">
              <a:buNone/>
            </a:pPr>
            <a:endParaRPr lang="en-US" dirty="0" smtClean="0"/>
          </a:p>
          <a:p>
            <a:pPr marL="0" indent="0">
              <a:buNone/>
            </a:pPr>
            <a:endParaRPr lang="en-US" dirty="0" smtClean="0"/>
          </a:p>
        </p:txBody>
      </p:sp>
      <p:sp>
        <p:nvSpPr>
          <p:cNvPr id="2" name="Title 1"/>
          <p:cNvSpPr>
            <a:spLocks noGrp="1"/>
          </p:cNvSpPr>
          <p:nvPr>
            <p:ph type="title"/>
          </p:nvPr>
        </p:nvSpPr>
        <p:spPr/>
        <p:txBody>
          <a:bodyPr/>
          <a:lstStyle/>
          <a:p>
            <a:r>
              <a:rPr lang="en-US" dirty="0" smtClean="0"/>
              <a:t>Adding return value handling</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4186" y="1362974"/>
            <a:ext cx="5337997" cy="5422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218" y="3686276"/>
            <a:ext cx="6821107" cy="246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7987" y="4568105"/>
            <a:ext cx="3713595" cy="1105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32573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Sample</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691" y="2189883"/>
            <a:ext cx="2747963" cy="406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64978" y="1988125"/>
            <a:ext cx="3756749"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07035" y="3291751"/>
            <a:ext cx="3131127" cy="1863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flipH="1">
            <a:off x="5769837" y="1835729"/>
            <a:ext cx="1815526" cy="457200"/>
            <a:chOff x="228600" y="3557587"/>
            <a:chExt cx="1423199" cy="457200"/>
          </a:xfrm>
        </p:grpSpPr>
        <p:sp>
          <p:nvSpPr>
            <p:cNvPr id="8"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200" dirty="0" err="1" smtClean="0">
                  <a:solidFill>
                    <a:schemeClr val="tx1"/>
                  </a:solidFill>
                </a:rPr>
                <a:t>Inlined</a:t>
              </a:r>
              <a:r>
                <a:rPr lang="en-US" sz="1200" dirty="0" smtClean="0">
                  <a:solidFill>
                    <a:schemeClr val="tx1"/>
                  </a:solidFill>
                </a:rPr>
                <a:t> function instance</a:t>
              </a:r>
              <a:endParaRPr lang="en-US" sz="1200" dirty="0">
                <a:solidFill>
                  <a:schemeClr val="tx1"/>
                </a:solidFill>
              </a:endParaRPr>
            </a:p>
          </p:txBody>
        </p:sp>
        <p:sp>
          <p:nvSpPr>
            <p:cNvPr id="9"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grpSp>
        <p:nvGrpSpPr>
          <p:cNvPr id="10" name="Group 9"/>
          <p:cNvGrpSpPr/>
          <p:nvPr/>
        </p:nvGrpSpPr>
        <p:grpSpPr>
          <a:xfrm flipH="1">
            <a:off x="8859401" y="2722420"/>
            <a:ext cx="1815526" cy="457200"/>
            <a:chOff x="228600" y="3557587"/>
            <a:chExt cx="1423199" cy="457200"/>
          </a:xfrm>
        </p:grpSpPr>
        <p:sp>
          <p:nvSpPr>
            <p:cNvPr id="11"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200" dirty="0" smtClean="0">
                  <a:solidFill>
                    <a:schemeClr val="tx1"/>
                  </a:solidFill>
                </a:rPr>
                <a:t>Refactored binary</a:t>
              </a:r>
              <a:endParaRPr lang="en-US" sz="1200" dirty="0">
                <a:solidFill>
                  <a:schemeClr val="tx1"/>
                </a:solidFill>
              </a:endParaRPr>
            </a:p>
          </p:txBody>
        </p:sp>
        <p:sp>
          <p:nvSpPr>
            <p:cNvPr id="12"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grpSp>
        <p:nvGrpSpPr>
          <p:cNvPr id="13" name="Group 12"/>
          <p:cNvGrpSpPr/>
          <p:nvPr/>
        </p:nvGrpSpPr>
        <p:grpSpPr>
          <a:xfrm>
            <a:off x="470474" y="1454730"/>
            <a:ext cx="1815526" cy="457200"/>
            <a:chOff x="228600" y="3557587"/>
            <a:chExt cx="1423199" cy="457200"/>
          </a:xfrm>
        </p:grpSpPr>
        <p:sp>
          <p:nvSpPr>
            <p:cNvPr id="14" name="Rectangle 5"/>
            <p:cNvSpPr/>
            <p:nvPr/>
          </p:nvSpPr>
          <p:spPr>
            <a:xfrm>
              <a:off x="228600" y="3557587"/>
              <a:ext cx="1107716" cy="457200"/>
            </a:xfrm>
            <a:custGeom>
              <a:avLst/>
              <a:gdLst>
                <a:gd name="connsiteX0" fmla="*/ 0 w 990600"/>
                <a:gd name="connsiteY0" fmla="*/ 0 h 457200"/>
                <a:gd name="connsiteX1" fmla="*/ 990600 w 990600"/>
                <a:gd name="connsiteY1" fmla="*/ 0 h 457200"/>
                <a:gd name="connsiteX2" fmla="*/ 990600 w 990600"/>
                <a:gd name="connsiteY2" fmla="*/ 457200 h 457200"/>
                <a:gd name="connsiteX3" fmla="*/ 0 w 990600"/>
                <a:gd name="connsiteY3" fmla="*/ 457200 h 457200"/>
                <a:gd name="connsiteX4" fmla="*/ 0 w 990600"/>
                <a:gd name="connsiteY4" fmla="*/ 0 h 457200"/>
                <a:gd name="connsiteX0" fmla="*/ 0 w 1075266"/>
                <a:gd name="connsiteY0" fmla="*/ 0 h 457200"/>
                <a:gd name="connsiteX1" fmla="*/ 990600 w 1075266"/>
                <a:gd name="connsiteY1" fmla="*/ 0 h 457200"/>
                <a:gd name="connsiteX2" fmla="*/ 990600 w 1075266"/>
                <a:gd name="connsiteY2" fmla="*/ 457200 h 457200"/>
                <a:gd name="connsiteX3" fmla="*/ 0 w 1075266"/>
                <a:gd name="connsiteY3" fmla="*/ 457200 h 457200"/>
                <a:gd name="connsiteX4" fmla="*/ 0 w 1075266"/>
                <a:gd name="connsiteY4" fmla="*/ 0 h 457200"/>
                <a:gd name="connsiteX0" fmla="*/ 0 w 1117075"/>
                <a:gd name="connsiteY0" fmla="*/ 0 h 457200"/>
                <a:gd name="connsiteX1" fmla="*/ 990600 w 1117075"/>
                <a:gd name="connsiteY1" fmla="*/ 0 h 457200"/>
                <a:gd name="connsiteX2" fmla="*/ 990600 w 1117075"/>
                <a:gd name="connsiteY2" fmla="*/ 457200 h 457200"/>
                <a:gd name="connsiteX3" fmla="*/ 0 w 1117075"/>
                <a:gd name="connsiteY3" fmla="*/ 457200 h 457200"/>
                <a:gd name="connsiteX4" fmla="*/ 0 w 1117075"/>
                <a:gd name="connsiteY4" fmla="*/ 0 h 457200"/>
                <a:gd name="connsiteX0" fmla="*/ 0 w 1107716"/>
                <a:gd name="connsiteY0" fmla="*/ 0 h 457200"/>
                <a:gd name="connsiteX1" fmla="*/ 990600 w 1107716"/>
                <a:gd name="connsiteY1" fmla="*/ 0 h 457200"/>
                <a:gd name="connsiteX2" fmla="*/ 990600 w 1107716"/>
                <a:gd name="connsiteY2" fmla="*/ 457200 h 457200"/>
                <a:gd name="connsiteX3" fmla="*/ 0 w 1107716"/>
                <a:gd name="connsiteY3" fmla="*/ 457200 h 457200"/>
                <a:gd name="connsiteX4" fmla="*/ 0 w 1107716"/>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7716" h="457200">
                  <a:moveTo>
                    <a:pt x="0" y="0"/>
                  </a:moveTo>
                  <a:lnTo>
                    <a:pt x="990600" y="0"/>
                  </a:lnTo>
                  <a:cubicBezTo>
                    <a:pt x="1157287" y="0"/>
                    <a:pt x="1135857" y="457200"/>
                    <a:pt x="990600" y="457200"/>
                  </a:cubicBezTo>
                  <a:lnTo>
                    <a:pt x="0" y="457200"/>
                  </a:lnTo>
                  <a:lnTo>
                    <a:pt x="0" y="0"/>
                  </a:lnTo>
                  <a:close/>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600"/>
                </a:spcBef>
              </a:pPr>
              <a:r>
                <a:rPr lang="en-US" sz="1200" dirty="0" smtClean="0">
                  <a:solidFill>
                    <a:schemeClr val="tx1"/>
                  </a:solidFill>
                </a:rPr>
                <a:t>Original binary</a:t>
              </a:r>
              <a:endParaRPr lang="en-US" sz="1200" dirty="0">
                <a:solidFill>
                  <a:schemeClr val="tx1"/>
                </a:solidFill>
              </a:endParaRPr>
            </a:p>
          </p:txBody>
        </p:sp>
        <p:sp>
          <p:nvSpPr>
            <p:cNvPr id="15" name="Line Callout 2 (Accent Bar) 31"/>
            <p:cNvSpPr/>
            <p:nvPr/>
          </p:nvSpPr>
          <p:spPr>
            <a:xfrm flipH="1">
              <a:off x="1393030" y="3557588"/>
              <a:ext cx="258769" cy="457199"/>
            </a:xfrm>
            <a:custGeom>
              <a:avLst/>
              <a:gdLst>
                <a:gd name="connsiteX0" fmla="*/ 0 w 762000"/>
                <a:gd name="connsiteY0" fmla="*/ 0 h 381000"/>
                <a:gd name="connsiteX1" fmla="*/ 762000 w 762000"/>
                <a:gd name="connsiteY1" fmla="*/ 0 h 381000"/>
                <a:gd name="connsiteX2" fmla="*/ 762000 w 762000"/>
                <a:gd name="connsiteY2" fmla="*/ 381000 h 381000"/>
                <a:gd name="connsiteX3" fmla="*/ 0 w 762000"/>
                <a:gd name="connsiteY3" fmla="*/ 381000 h 381000"/>
                <a:gd name="connsiteX4" fmla="*/ 0 w 762000"/>
                <a:gd name="connsiteY4" fmla="*/ 0 h 381000"/>
                <a:gd name="connsiteX0" fmla="*/ -63497 w 762000"/>
                <a:gd name="connsiteY0" fmla="*/ 0 h 381000"/>
                <a:gd name="connsiteX1" fmla="*/ -63497 w 762000"/>
                <a:gd name="connsiteY1" fmla="*/ 381000 h 381000"/>
                <a:gd name="connsiteX0" fmla="*/ -63497 w 762000"/>
                <a:gd name="connsiteY0" fmla="*/ 71438 h 381000"/>
                <a:gd name="connsiteX1" fmla="*/ -127003 w 762000"/>
                <a:gd name="connsiteY1" fmla="*/ 71438 h 381000"/>
                <a:gd name="connsiteX2" fmla="*/ -355603 w 762000"/>
                <a:gd name="connsiteY2" fmla="*/ 428625 h 381000"/>
                <a:gd name="connsiteX0" fmla="*/ 355603 w 1117603"/>
                <a:gd name="connsiteY0" fmla="*/ 381000 h 428625"/>
                <a:gd name="connsiteX1" fmla="*/ 1117603 w 1117603"/>
                <a:gd name="connsiteY1" fmla="*/ 0 h 428625"/>
                <a:gd name="connsiteX2" fmla="*/ 1117603 w 1117603"/>
                <a:gd name="connsiteY2" fmla="*/ 381000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355603 w 1117603"/>
                <a:gd name="connsiteY2"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1117603"/>
                <a:gd name="connsiteY0" fmla="*/ 381000 h 428625"/>
                <a:gd name="connsiteX1" fmla="*/ 1117603 w 1117603"/>
                <a:gd name="connsiteY1" fmla="*/ 381000 h 428625"/>
                <a:gd name="connsiteX2" fmla="*/ 436567 w 1117603"/>
                <a:gd name="connsiteY2" fmla="*/ 378619 h 428625"/>
                <a:gd name="connsiteX3" fmla="*/ 355603 w 1117603"/>
                <a:gd name="connsiteY3" fmla="*/ 381000 h 428625"/>
                <a:gd name="connsiteX0" fmla="*/ 292106 w 1117603"/>
                <a:gd name="connsiteY0" fmla="*/ 0 h 428625"/>
                <a:gd name="connsiteX1" fmla="*/ 292106 w 1117603"/>
                <a:gd name="connsiteY1" fmla="*/ 381000 h 428625"/>
                <a:gd name="connsiteX0" fmla="*/ 292106 w 1117603"/>
                <a:gd name="connsiteY0" fmla="*/ 71438 h 428625"/>
                <a:gd name="connsiteX1" fmla="*/ 228600 w 1117603"/>
                <a:gd name="connsiteY1" fmla="*/ 71438 h 428625"/>
                <a:gd name="connsiteX2" fmla="*/ 0 w 1117603"/>
                <a:gd name="connsiteY2" fmla="*/ 428625 h 428625"/>
                <a:gd name="connsiteX0" fmla="*/ 355603 w 469903"/>
                <a:gd name="connsiteY0" fmla="*/ 381000 h 428625"/>
                <a:gd name="connsiteX1" fmla="*/ 469903 w 469903"/>
                <a:gd name="connsiteY1" fmla="*/ 383381 h 428625"/>
                <a:gd name="connsiteX2" fmla="*/ 436567 w 469903"/>
                <a:gd name="connsiteY2" fmla="*/ 378619 h 428625"/>
                <a:gd name="connsiteX3" fmla="*/ 355603 w 469903"/>
                <a:gd name="connsiteY3" fmla="*/ 381000 h 428625"/>
                <a:gd name="connsiteX0" fmla="*/ 292106 w 469903"/>
                <a:gd name="connsiteY0" fmla="*/ 0 h 428625"/>
                <a:gd name="connsiteX1" fmla="*/ 292106 w 469903"/>
                <a:gd name="connsiteY1" fmla="*/ 381000 h 428625"/>
                <a:gd name="connsiteX0" fmla="*/ 292106 w 469903"/>
                <a:gd name="connsiteY0" fmla="*/ 71438 h 428625"/>
                <a:gd name="connsiteX1" fmla="*/ 228600 w 469903"/>
                <a:gd name="connsiteY1" fmla="*/ 71438 h 428625"/>
                <a:gd name="connsiteX2" fmla="*/ 0 w 469903"/>
                <a:gd name="connsiteY2" fmla="*/ 428625 h 428625"/>
                <a:gd name="connsiteX0" fmla="*/ 355603 w 436567"/>
                <a:gd name="connsiteY0" fmla="*/ 381000 h 428625"/>
                <a:gd name="connsiteX1" fmla="*/ 436567 w 436567"/>
                <a:gd name="connsiteY1" fmla="*/ 378619 h 428625"/>
                <a:gd name="connsiteX2" fmla="*/ 355603 w 436567"/>
                <a:gd name="connsiteY2" fmla="*/ 381000 h 428625"/>
                <a:gd name="connsiteX0" fmla="*/ 292106 w 436567"/>
                <a:gd name="connsiteY0" fmla="*/ 0 h 428625"/>
                <a:gd name="connsiteX1" fmla="*/ 292106 w 436567"/>
                <a:gd name="connsiteY1" fmla="*/ 381000 h 428625"/>
                <a:gd name="connsiteX0" fmla="*/ 292106 w 436567"/>
                <a:gd name="connsiteY0" fmla="*/ 71438 h 428625"/>
                <a:gd name="connsiteX1" fmla="*/ 228600 w 436567"/>
                <a:gd name="connsiteY1" fmla="*/ 71438 h 428625"/>
                <a:gd name="connsiteX2" fmla="*/ 0 w 436567"/>
                <a:gd name="connsiteY2" fmla="*/ 428625 h 428625"/>
                <a:gd name="connsiteX0" fmla="*/ 355603 w 355603"/>
                <a:gd name="connsiteY0" fmla="*/ 381000 h 428625"/>
                <a:gd name="connsiteX1" fmla="*/ 291311 w 355603"/>
                <a:gd name="connsiteY1" fmla="*/ 238125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355603 w 355603"/>
                <a:gd name="connsiteY0" fmla="*/ 381000 h 428625"/>
                <a:gd name="connsiteX1" fmla="*/ 284167 w 355603"/>
                <a:gd name="connsiteY1" fmla="*/ 381000 h 428625"/>
                <a:gd name="connsiteX2" fmla="*/ 355603 w 355603"/>
                <a:gd name="connsiteY2" fmla="*/ 381000 h 428625"/>
                <a:gd name="connsiteX0" fmla="*/ 292106 w 355603"/>
                <a:gd name="connsiteY0" fmla="*/ 0 h 428625"/>
                <a:gd name="connsiteX1" fmla="*/ 292106 w 355603"/>
                <a:gd name="connsiteY1" fmla="*/ 381000 h 428625"/>
                <a:gd name="connsiteX0" fmla="*/ 292106 w 355603"/>
                <a:gd name="connsiteY0" fmla="*/ 71438 h 428625"/>
                <a:gd name="connsiteX1" fmla="*/ 228600 w 355603"/>
                <a:gd name="connsiteY1" fmla="*/ 71438 h 428625"/>
                <a:gd name="connsiteX2" fmla="*/ 0 w 355603"/>
                <a:gd name="connsiteY2" fmla="*/ 428625 h 428625"/>
                <a:gd name="connsiteX0" fmla="*/ 284165 w 292106"/>
                <a:gd name="connsiteY0" fmla="*/ 376238 h 428625"/>
                <a:gd name="connsiteX1" fmla="*/ 284167 w 292106"/>
                <a:gd name="connsiteY1" fmla="*/ 381000 h 428625"/>
                <a:gd name="connsiteX2" fmla="*/ 284165 w 292106"/>
                <a:gd name="connsiteY2" fmla="*/ 376238 h 428625"/>
                <a:gd name="connsiteX0" fmla="*/ 292106 w 292106"/>
                <a:gd name="connsiteY0" fmla="*/ 0 h 428625"/>
                <a:gd name="connsiteX1" fmla="*/ 292106 w 292106"/>
                <a:gd name="connsiteY1" fmla="*/ 381000 h 428625"/>
                <a:gd name="connsiteX0" fmla="*/ 292106 w 292106"/>
                <a:gd name="connsiteY0" fmla="*/ 71438 h 428625"/>
                <a:gd name="connsiteX1" fmla="*/ 228600 w 292106"/>
                <a:gd name="connsiteY1" fmla="*/ 71438 h 428625"/>
                <a:gd name="connsiteX2" fmla="*/ 0 w 292106"/>
                <a:gd name="connsiteY2" fmla="*/ 428625 h 428625"/>
                <a:gd name="connsiteX0" fmla="*/ 246065 w 254006"/>
                <a:gd name="connsiteY0" fmla="*/ 376238 h 381000"/>
                <a:gd name="connsiteX1" fmla="*/ 246067 w 254006"/>
                <a:gd name="connsiteY1" fmla="*/ 381000 h 381000"/>
                <a:gd name="connsiteX2" fmla="*/ 246065 w 254006"/>
                <a:gd name="connsiteY2" fmla="*/ 376238 h 381000"/>
                <a:gd name="connsiteX0" fmla="*/ 254006 w 254006"/>
                <a:gd name="connsiteY0" fmla="*/ 0 h 381000"/>
                <a:gd name="connsiteX1" fmla="*/ 254006 w 254006"/>
                <a:gd name="connsiteY1" fmla="*/ 381000 h 381000"/>
                <a:gd name="connsiteX0" fmla="*/ 254006 w 254006"/>
                <a:gd name="connsiteY0" fmla="*/ 71438 h 381000"/>
                <a:gd name="connsiteX1" fmla="*/ 190500 w 254006"/>
                <a:gd name="connsiteY1" fmla="*/ 71438 h 381000"/>
                <a:gd name="connsiteX2" fmla="*/ 0 w 254006"/>
                <a:gd name="connsiteY2" fmla="*/ 371333 h 381000"/>
                <a:gd name="connsiteX0" fmla="*/ 250828 w 258769"/>
                <a:gd name="connsiteY0" fmla="*/ 376238 h 386187"/>
                <a:gd name="connsiteX1" fmla="*/ 250830 w 258769"/>
                <a:gd name="connsiteY1" fmla="*/ 381000 h 386187"/>
                <a:gd name="connsiteX2" fmla="*/ 250828 w 258769"/>
                <a:gd name="connsiteY2" fmla="*/ 376238 h 386187"/>
                <a:gd name="connsiteX0" fmla="*/ 258769 w 258769"/>
                <a:gd name="connsiteY0" fmla="*/ 0 h 386187"/>
                <a:gd name="connsiteX1" fmla="*/ 258769 w 258769"/>
                <a:gd name="connsiteY1" fmla="*/ 381000 h 386187"/>
                <a:gd name="connsiteX0" fmla="*/ 258769 w 258769"/>
                <a:gd name="connsiteY0" fmla="*/ 71438 h 386187"/>
                <a:gd name="connsiteX1" fmla="*/ 195263 w 258769"/>
                <a:gd name="connsiteY1" fmla="*/ 71438 h 386187"/>
                <a:gd name="connsiteX2" fmla="*/ 0 w 258769"/>
                <a:gd name="connsiteY2" fmla="*/ 386187 h 386187"/>
                <a:gd name="connsiteX0" fmla="*/ 250828 w 258769"/>
                <a:gd name="connsiteY0" fmla="*/ 376238 h 387366"/>
                <a:gd name="connsiteX1" fmla="*/ 250830 w 258769"/>
                <a:gd name="connsiteY1" fmla="*/ 381000 h 387366"/>
                <a:gd name="connsiteX2" fmla="*/ 250828 w 258769"/>
                <a:gd name="connsiteY2" fmla="*/ 376238 h 387366"/>
                <a:gd name="connsiteX0" fmla="*/ 258769 w 258769"/>
                <a:gd name="connsiteY0" fmla="*/ 0 h 387366"/>
                <a:gd name="connsiteX1" fmla="*/ 258769 w 258769"/>
                <a:gd name="connsiteY1" fmla="*/ 387366 h 387366"/>
                <a:gd name="connsiteX0" fmla="*/ 258769 w 258769"/>
                <a:gd name="connsiteY0" fmla="*/ 71438 h 387366"/>
                <a:gd name="connsiteX1" fmla="*/ 195263 w 258769"/>
                <a:gd name="connsiteY1" fmla="*/ 71438 h 387366"/>
                <a:gd name="connsiteX2" fmla="*/ 0 w 258769"/>
                <a:gd name="connsiteY2" fmla="*/ 386187 h 387366"/>
              </a:gdLst>
              <a:ahLst/>
              <a:cxnLst>
                <a:cxn ang="0">
                  <a:pos x="connsiteX0" y="connsiteY0"/>
                </a:cxn>
                <a:cxn ang="0">
                  <a:pos x="connsiteX1" y="connsiteY1"/>
                </a:cxn>
                <a:cxn ang="0">
                  <a:pos x="connsiteX2" y="connsiteY2"/>
                </a:cxn>
              </a:cxnLst>
              <a:rect l="l" t="t" r="r" b="b"/>
              <a:pathLst>
                <a:path w="258769" h="387366" stroke="0" extrusionOk="0">
                  <a:moveTo>
                    <a:pt x="250828" y="376238"/>
                  </a:moveTo>
                  <a:cubicBezTo>
                    <a:pt x="250829" y="377825"/>
                    <a:pt x="250829" y="379413"/>
                    <a:pt x="250830" y="381000"/>
                  </a:cubicBezTo>
                  <a:cubicBezTo>
                    <a:pt x="250829" y="379413"/>
                    <a:pt x="250829" y="377825"/>
                    <a:pt x="250828" y="376238"/>
                  </a:cubicBezTo>
                  <a:close/>
                </a:path>
                <a:path w="258769" h="387366" fill="none" extrusionOk="0">
                  <a:moveTo>
                    <a:pt x="258769" y="0"/>
                  </a:moveTo>
                  <a:close/>
                  <a:cubicBezTo>
                    <a:pt x="258769" y="127000"/>
                    <a:pt x="258769" y="260366"/>
                    <a:pt x="258769" y="387366"/>
                  </a:cubicBezTo>
                </a:path>
                <a:path w="258769" h="387366" fill="none" extrusionOk="0">
                  <a:moveTo>
                    <a:pt x="258769" y="71438"/>
                  </a:moveTo>
                  <a:lnTo>
                    <a:pt x="195263" y="71438"/>
                  </a:lnTo>
                  <a:lnTo>
                    <a:pt x="0" y="386187"/>
                  </a:lnTo>
                </a:path>
              </a:pathLst>
            </a:custGeom>
            <a:gradFill flip="none" rotWithShape="1">
              <a:gsLst>
                <a:gs pos="0">
                  <a:srgbClr val="FFC000"/>
                </a:gs>
                <a:gs pos="66000">
                  <a:srgbClr val="FFC000">
                    <a:tint val="44500"/>
                    <a:satMod val="160000"/>
                  </a:srgbClr>
                </a:gs>
                <a:gs pos="100000">
                  <a:srgbClr val="FFC000">
                    <a:tint val="23500"/>
                    <a:satMod val="160000"/>
                  </a:srgbClr>
                </a:gs>
              </a:gsLst>
              <a:path path="circle">
                <a:fillToRect r="100000" b="100000"/>
              </a:path>
              <a:tileRect l="-100000" t="-100000"/>
            </a:gradFill>
            <a:ln w="12700">
              <a:solidFill>
                <a:schemeClr val="accent5">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1400">
                <a:solidFill>
                  <a:schemeClr val="tx1"/>
                </a:solidFill>
              </a:endParaRPr>
            </a:p>
          </p:txBody>
        </p:sp>
      </p:grpSp>
    </p:spTree>
    <p:extLst>
      <p:ext uri="{BB962C8B-B14F-4D97-AF65-F5344CB8AC3E}">
        <p14:creationId xmlns:p14="http://schemas.microsoft.com/office/powerpoint/2010/main" val="40989789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Different instances of an </a:t>
            </a:r>
            <a:r>
              <a:rPr lang="en-US" dirty="0" err="1" smtClean="0"/>
              <a:t>inlined</a:t>
            </a:r>
            <a:r>
              <a:rPr lang="en-US" dirty="0" smtClean="0"/>
              <a:t> function may use different registers and parameters may be passed to them through different registers through optimization</a:t>
            </a:r>
          </a:p>
          <a:p>
            <a:r>
              <a:rPr lang="en-US" dirty="0" smtClean="0"/>
              <a:t>We can clone each instance as described and then in </a:t>
            </a:r>
            <a:r>
              <a:rPr lang="en-US" dirty="0" err="1" smtClean="0"/>
              <a:t>decompilation</a:t>
            </a:r>
            <a:r>
              <a:rPr lang="en-US" dirty="0" smtClean="0"/>
              <a:t> have the different instances be renamed to the same function</a:t>
            </a:r>
            <a:endParaRPr lang="en-US" dirty="0"/>
          </a:p>
        </p:txBody>
      </p:sp>
      <p:sp>
        <p:nvSpPr>
          <p:cNvPr id="2" name="Title 1"/>
          <p:cNvSpPr>
            <a:spLocks noGrp="1"/>
          </p:cNvSpPr>
          <p:nvPr>
            <p:ph type="title"/>
          </p:nvPr>
        </p:nvSpPr>
        <p:spPr/>
        <p:txBody>
          <a:bodyPr>
            <a:normAutofit/>
          </a:bodyPr>
          <a:lstStyle/>
          <a:p>
            <a:r>
              <a:rPr lang="en-US" dirty="0" smtClean="0"/>
              <a:t>What about different register usages</a:t>
            </a:r>
            <a:endParaRPr lang="en-US" dirty="0"/>
          </a:p>
        </p:txBody>
      </p:sp>
    </p:spTree>
    <p:extLst>
      <p:ext uri="{BB962C8B-B14F-4D97-AF65-F5344CB8AC3E}">
        <p14:creationId xmlns:p14="http://schemas.microsoft.com/office/powerpoint/2010/main" val="3444416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ARM only</a:t>
            </a:r>
          </a:p>
          <a:p>
            <a:r>
              <a:rPr lang="en-US" dirty="0" smtClean="0"/>
              <a:t>We currently don’t handle jump tables</a:t>
            </a:r>
          </a:p>
          <a:p>
            <a:r>
              <a:rPr lang="en-US" dirty="0" smtClean="0"/>
              <a:t>Some corner cases still problematic </a:t>
            </a:r>
            <a:r>
              <a:rPr lang="en-US" dirty="0" smtClean="0">
                <a:sym typeface="Wingdings" panose="05000000000000000000" pitchFamily="2" charset="2"/>
              </a:rPr>
              <a:t></a:t>
            </a:r>
            <a:endParaRPr lang="en-US" dirty="0" smtClean="0"/>
          </a:p>
        </p:txBody>
      </p:sp>
      <p:sp>
        <p:nvSpPr>
          <p:cNvPr id="2" name="Title 1"/>
          <p:cNvSpPr>
            <a:spLocks noGrp="1"/>
          </p:cNvSpPr>
          <p:nvPr>
            <p:ph type="title"/>
          </p:nvPr>
        </p:nvSpPr>
        <p:spPr/>
        <p:txBody>
          <a:bodyPr/>
          <a:lstStyle/>
          <a:p>
            <a:r>
              <a:rPr lang="en-US" dirty="0" smtClean="0"/>
              <a:t>Current implementation limitations</a:t>
            </a:r>
            <a:endParaRPr lang="en-US" dirty="0"/>
          </a:p>
        </p:txBody>
      </p:sp>
    </p:spTree>
    <p:extLst>
      <p:ext uri="{BB962C8B-B14F-4D97-AF65-F5344CB8AC3E}">
        <p14:creationId xmlns:p14="http://schemas.microsoft.com/office/powerpoint/2010/main" val="35512137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endParaRPr lang="en-US" sz="9600" dirty="0"/>
          </a:p>
        </p:txBody>
      </p:sp>
      <p:sp>
        <p:nvSpPr>
          <p:cNvPr id="3" name="Title 2"/>
          <p:cNvSpPr>
            <a:spLocks noGrp="1"/>
          </p:cNvSpPr>
          <p:nvPr>
            <p:ph type="title"/>
          </p:nvPr>
        </p:nvSpPr>
        <p:spPr/>
        <p:txBody>
          <a:bodyPr/>
          <a:lstStyle/>
          <a:p>
            <a:r>
              <a:rPr lang="en-US" dirty="0" smtClean="0"/>
              <a:t>Questions</a:t>
            </a:r>
            <a:endParaRPr lang="en-US" dirty="0"/>
          </a:p>
        </p:txBody>
      </p:sp>
      <p:sp>
        <p:nvSpPr>
          <p:cNvPr id="4" name="Rectangle 3"/>
          <p:cNvSpPr/>
          <p:nvPr/>
        </p:nvSpPr>
        <p:spPr>
          <a:xfrm>
            <a:off x="4768525" y="2354322"/>
            <a:ext cx="1598516" cy="3108543"/>
          </a:xfrm>
          <a:prstGeom prst="rect">
            <a:avLst/>
          </a:prstGeom>
          <a:noFill/>
        </p:spPr>
        <p:txBody>
          <a:bodyPr wrap="none" lIns="91440" tIns="45720" rIns="91440" bIns="45720">
            <a:spAutoFit/>
          </a:bodyPr>
          <a:lstStyle/>
          <a:p>
            <a:pPr algn="ctr"/>
            <a:r>
              <a:rPr lang="en-US" sz="19600" b="1" dirty="0">
                <a:ln w="9525">
                  <a:solidFill>
                    <a:schemeClr val="bg1"/>
                  </a:solidFill>
                  <a:prstDash val="solid"/>
                </a:ln>
                <a:solidFill>
                  <a:schemeClr val="accent1"/>
                </a:solidFill>
                <a:effectLst>
                  <a:outerShdw blurRad="12700" dist="38100" dir="2700000" algn="tl" rotWithShape="0">
                    <a:schemeClr val="accent5">
                      <a:lumMod val="60000"/>
                      <a:lumOff val="40000"/>
                    </a:schemeClr>
                  </a:outerShdw>
                </a:effectLst>
              </a:rPr>
              <a:t>?</a:t>
            </a:r>
            <a:endParaRPr lang="en-US" sz="19600" b="1" cap="none" spc="50" dirty="0">
              <a:ln w="9525" cmpd="sng">
                <a:solidFill>
                  <a:schemeClr val="accent1"/>
                </a:solidFill>
                <a:prstDash val="solid"/>
              </a:ln>
              <a:solidFill>
                <a:schemeClr val="accent1"/>
              </a:solidFill>
              <a:effectLst>
                <a:glow rad="38100">
                  <a:schemeClr val="accent1">
                    <a:alpha val="40000"/>
                  </a:schemeClr>
                </a:glow>
              </a:effectLst>
            </a:endParaRPr>
          </a:p>
        </p:txBody>
      </p:sp>
    </p:spTree>
    <p:extLst>
      <p:ext uri="{BB962C8B-B14F-4D97-AF65-F5344CB8AC3E}">
        <p14:creationId xmlns:p14="http://schemas.microsoft.com/office/powerpoint/2010/main" val="2757704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nSpc>
                <a:spcPct val="150000"/>
              </a:lnSpc>
            </a:pPr>
            <a:r>
              <a:rPr lang="en-US" sz="2400" dirty="0" smtClean="0"/>
              <a:t>Embedding the function body in place of a function call</a:t>
            </a:r>
          </a:p>
          <a:p>
            <a:pPr>
              <a:lnSpc>
                <a:spcPct val="150000"/>
              </a:lnSpc>
            </a:pPr>
            <a:r>
              <a:rPr lang="en-US" sz="2400" dirty="0" smtClean="0"/>
              <a:t>Used as an optimization by compilers</a:t>
            </a:r>
          </a:p>
          <a:p>
            <a:pPr>
              <a:lnSpc>
                <a:spcPct val="150000"/>
              </a:lnSpc>
            </a:pPr>
            <a:r>
              <a:rPr lang="en-US" sz="2400" dirty="0"/>
              <a:t> </a:t>
            </a:r>
            <a:r>
              <a:rPr lang="en-US" sz="2400" dirty="0" smtClean="0"/>
              <a:t>In C </a:t>
            </a:r>
            <a:r>
              <a:rPr lang="en-US" sz="2400" dirty="0"/>
              <a:t>and C</a:t>
            </a:r>
            <a:r>
              <a:rPr lang="en-US" sz="2400" dirty="0" smtClean="0"/>
              <a:t>++ users can request </a:t>
            </a:r>
            <a:r>
              <a:rPr lang="en-US" sz="2400" dirty="0" err="1" smtClean="0"/>
              <a:t>inlining</a:t>
            </a:r>
            <a:endParaRPr lang="en-US" sz="2400" dirty="0" smtClean="0"/>
          </a:p>
          <a:p>
            <a:pPr marL="0" marR="0" fontAlgn="t">
              <a:lnSpc>
                <a:spcPts val="144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b="1" dirty="0" smtClean="0">
              <a:solidFill>
                <a:srgbClr val="000000"/>
              </a:solidFill>
              <a:latin typeface="Courier New" panose="02070309020205020404" pitchFamily="49" charset="0"/>
              <a:ea typeface="Times New Roman" panose="02020603050405020304" pitchFamily="18" charset="0"/>
              <a:cs typeface="Times New Roman" panose="02020603050405020304" pitchFamily="18" charset="0"/>
            </a:endParaRPr>
          </a:p>
          <a:p>
            <a:pPr marL="0" marR="0" fontAlgn="t">
              <a:lnSpc>
                <a:spcPts val="1440"/>
              </a:lnSpc>
              <a:spcBef>
                <a:spcPts val="0"/>
              </a:spcBef>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b="1"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endParaRPr>
          </a:p>
          <a:p>
            <a:pPr marL="0" marR="0" indent="0" fontAlgn="t">
              <a:lnSpc>
                <a:spcPct val="100000"/>
              </a:lnSpc>
              <a:spcBef>
                <a:spcPts val="0"/>
              </a:spcBef>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b="1" dirty="0" smtClean="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inline</a:t>
            </a:r>
            <a:r>
              <a:rPr lang="en-US" dirty="0" smtClean="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t>
            </a:r>
            <a:r>
              <a:rPr lang="en-US" dirty="0" err="1">
                <a:solidFill>
                  <a:srgbClr val="993333"/>
                </a:solidFill>
                <a:latin typeface="Courier New" panose="02070309020205020404" pitchFamily="49" charset="0"/>
                <a:ea typeface="Times New Roman" panose="02020603050405020304" pitchFamily="18" charset="0"/>
                <a:cs typeface="Times New Roman" panose="02020603050405020304" pitchFamily="18" charset="0"/>
              </a:rPr>
              <a:t>int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max</a:t>
            </a:r>
            <a:r>
              <a:rPr lang="en-US" dirty="0">
                <a:solidFill>
                  <a:srgbClr val="009900"/>
                </a:solidFill>
                <a:latin typeface="Courier New" panose="02070309020205020404" pitchFamily="49" charset="0"/>
                <a:ea typeface="Times New Roman" panose="02020603050405020304" pitchFamily="18" charset="0"/>
                <a:cs typeface="Times New Roman" panose="02020603050405020304" pitchFamily="18" charset="0"/>
              </a:rPr>
              <a:t>(</a:t>
            </a:r>
            <a:r>
              <a:rPr lang="en-US" dirty="0" err="1">
                <a:solidFill>
                  <a:srgbClr val="993333"/>
                </a:solidFill>
                <a:latin typeface="Courier New" panose="02070309020205020404" pitchFamily="49" charset="0"/>
                <a:ea typeface="Times New Roman" panose="02020603050405020304" pitchFamily="18" charset="0"/>
                <a:cs typeface="Times New Roman" panose="02020603050405020304" pitchFamily="18" charset="0"/>
              </a:rPr>
              <a:t>int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a:t>
            </a:r>
            <a:r>
              <a:rPr lang="en-US" dirty="0">
                <a:solidFill>
                  <a:srgbClr val="339933"/>
                </a:solidFill>
                <a:latin typeface="Courier New" panose="02070309020205020404" pitchFamily="49" charset="0"/>
                <a:ea typeface="Times New Roman" panose="02020603050405020304" pitchFamily="18" charset="0"/>
                <a:cs typeface="Times New Roman" panose="02020603050405020304" pitchFamily="18" charset="0"/>
              </a:rPr>
              <a: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t>
            </a:r>
            <a:r>
              <a:rPr lang="en-US" dirty="0" err="1">
                <a:solidFill>
                  <a:srgbClr val="993333"/>
                </a:solidFill>
                <a:latin typeface="Courier New" panose="02070309020205020404" pitchFamily="49" charset="0"/>
                <a:ea typeface="Times New Roman" panose="02020603050405020304" pitchFamily="18" charset="0"/>
                <a:cs typeface="Times New Roman" panose="02020603050405020304" pitchFamily="18" charset="0"/>
              </a:rPr>
              <a:t>int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b</a:t>
            </a:r>
            <a:r>
              <a:rPr lang="en-US" dirty="0">
                <a:solidFill>
                  <a:srgbClr val="009900"/>
                </a:solidFill>
                <a:latin typeface="Courier New" panose="02070309020205020404" pitchFamily="49" charset="0"/>
                <a:ea typeface="Times New Roman" panose="02020603050405020304" pitchFamily="18" charset="0"/>
                <a:cs typeface="Times New Roman" panose="02020603050405020304" pitchFamily="18" charset="0"/>
              </a:rPr>
              <a:t>)</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fontAlgn="t">
              <a:lnSpc>
                <a:spcPct val="100000"/>
              </a:lnSpc>
              <a:spcBef>
                <a:spcPts val="0"/>
              </a:spcBef>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a:solidFill>
                  <a:srgbClr val="009900"/>
                </a:solidFill>
                <a:latin typeface="Courier New" panose="02070309020205020404" pitchFamily="49" charset="0"/>
                <a:ea typeface="Times New Roman" panose="02020603050405020304" pitchFamily="18" charset="0"/>
                <a:cs typeface="Times New Roman" panose="02020603050405020304" pitchFamily="18" charset="0"/>
              </a:rPr>
              <a:t>{</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fontAlgn="t">
              <a:lnSpc>
                <a:spcPct val="100000"/>
              </a:lnSpc>
              <a:spcBef>
                <a:spcPts val="0"/>
              </a:spcBef>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t>
            </a:r>
            <a:r>
              <a:rPr lang="en-US" dirty="0">
                <a:solidFill>
                  <a:srgbClr val="B1B100"/>
                </a:solidFill>
                <a:latin typeface="Courier New" panose="02070309020205020404" pitchFamily="49" charset="0"/>
                <a:ea typeface="Times New Roman" panose="02020603050405020304" pitchFamily="18" charset="0"/>
                <a:cs typeface="Times New Roman" panose="02020603050405020304" pitchFamily="18" charset="0"/>
              </a:rPr>
              <a:t>return</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t>
            </a:r>
            <a:r>
              <a:rPr lang="en-US" dirty="0">
                <a:solidFill>
                  <a:srgbClr val="009900"/>
                </a:solidFill>
                <a:latin typeface="Courier New" panose="02070309020205020404" pitchFamily="49" charset="0"/>
                <a:ea typeface="Times New Roman" panose="02020603050405020304" pitchFamily="18" charset="0"/>
                <a:cs typeface="Times New Roman" panose="02020603050405020304" pitchFamily="18" charset="0"/>
              </a:rPr>
              <a: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a </a:t>
            </a:r>
            <a:r>
              <a:rPr lang="en-US" dirty="0">
                <a:solidFill>
                  <a:srgbClr val="339933"/>
                </a:solidFill>
                <a:latin typeface="Courier New" panose="02070309020205020404" pitchFamily="49" charset="0"/>
                <a:ea typeface="Times New Roman" panose="02020603050405020304" pitchFamily="18" charset="0"/>
                <a:cs typeface="Times New Roman" panose="02020603050405020304" pitchFamily="18" charset="0"/>
              </a:rPr>
              <a:t>&gt;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b</a:t>
            </a:r>
            <a:r>
              <a:rPr lang="en-US" dirty="0">
                <a:solidFill>
                  <a:srgbClr val="009900"/>
                </a:solidFill>
                <a:latin typeface="Courier New" panose="02070309020205020404" pitchFamily="49" charset="0"/>
                <a:ea typeface="Times New Roman" panose="02020603050405020304" pitchFamily="18" charset="0"/>
                <a:cs typeface="Times New Roman" panose="02020603050405020304" pitchFamily="18" charset="0"/>
              </a:rPr>
              <a: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t>
            </a:r>
            <a:r>
              <a:rPr lang="en-US" dirty="0">
                <a:solidFill>
                  <a:srgbClr val="339933"/>
                </a:solidFill>
                <a:latin typeface="Courier New" panose="02070309020205020404" pitchFamily="49" charset="0"/>
                <a:ea typeface="Times New Roman" panose="02020603050405020304" pitchFamily="18" charset="0"/>
                <a:cs typeface="Times New Roman" panose="02020603050405020304" pitchFamily="18" charset="0"/>
              </a:rPr>
              <a: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a </a:t>
            </a:r>
            <a:r>
              <a:rPr lang="en-US" dirty="0">
                <a:solidFill>
                  <a:srgbClr val="339933"/>
                </a:solidFill>
                <a:latin typeface="Courier New" panose="02070309020205020404" pitchFamily="49" charset="0"/>
                <a:ea typeface="Times New Roman" panose="02020603050405020304" pitchFamily="18" charset="0"/>
                <a:cs typeface="Times New Roman" panose="02020603050405020304" pitchFamily="18" charset="0"/>
              </a:rPr>
              <a:t>:</a:t>
            </a:r>
            <a:r>
              <a:rPr lang="en-US"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b</a:t>
            </a:r>
            <a:r>
              <a:rPr lang="en-US" dirty="0">
                <a:solidFill>
                  <a:srgbClr val="339933"/>
                </a:solidFill>
                <a:latin typeface="Courier New" panose="02070309020205020404" pitchFamily="49" charset="0"/>
                <a:ea typeface="Times New Roman" panose="02020603050405020304" pitchFamily="18" charset="0"/>
                <a:cs typeface="Times New Roman" panose="02020603050405020304" pitchFamily="18" charset="0"/>
              </a:rPr>
              <a:t>;</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fontAlgn="t">
              <a:lnSpc>
                <a:spcPct val="100000"/>
              </a:lnSpc>
              <a:spcBef>
                <a:spcPts val="0"/>
              </a:spcBef>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smtClean="0">
                <a:solidFill>
                  <a:srgbClr val="009900"/>
                </a:solidFill>
                <a:latin typeface="Courier New" panose="02070309020205020404" pitchFamily="49" charset="0"/>
                <a:ea typeface="Times New Roman" panose="02020603050405020304" pitchFamily="18" charset="0"/>
                <a:cs typeface="Times New Roman" panose="02020603050405020304" pitchFamily="18" charset="0"/>
              </a:rPr>
              <a:t>}</a:t>
            </a:r>
          </a:p>
          <a:p>
            <a:pPr marL="0" marR="0" indent="0" fontAlgn="t">
              <a:lnSpc>
                <a:spcPct val="100000"/>
              </a:lnSpc>
              <a:spcBef>
                <a:spcPts val="0"/>
              </a:spcBef>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dirty="0" smtClean="0">
              <a:solidFill>
                <a:srgbClr val="009900"/>
              </a:solidFill>
              <a:latin typeface="Courier New" panose="02070309020205020404" pitchFamily="49" charset="0"/>
              <a:ea typeface="Times New Roman" panose="02020603050405020304" pitchFamily="18" charset="0"/>
              <a:cs typeface="Times New Roman" panose="02020603050405020304" pitchFamily="18" charset="0"/>
            </a:endParaRPr>
          </a:p>
          <a:p>
            <a:pPr fontAlgn="t">
              <a:spcBef>
                <a:spcPts val="0"/>
              </a:spcBef>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400" dirty="0"/>
              <a:t>Could be </a:t>
            </a:r>
            <a:r>
              <a:rPr lang="en-US" sz="2400" dirty="0" smtClean="0"/>
              <a:t>forced in various compilers:</a:t>
            </a:r>
          </a:p>
          <a:p>
            <a:pPr marL="0" indent="0" fontAlgn="t">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sz="2400" dirty="0" smtClean="0"/>
          </a:p>
          <a:p>
            <a:pPr marL="400050" lvl="1" indent="0" fontAlgn="t">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err="1" smtClean="0">
                <a:solidFill>
                  <a:srgbClr val="000000"/>
                </a:solidFill>
                <a:latin typeface="+mj-lt"/>
                <a:ea typeface="Times New Roman" panose="02020603050405020304" pitchFamily="18" charset="0"/>
                <a:cs typeface="Times New Roman" panose="02020603050405020304" pitchFamily="18" charset="0"/>
              </a:rPr>
              <a:t>Gcc</a:t>
            </a:r>
            <a:r>
              <a:rPr lang="en-US" dirty="0" smtClean="0">
                <a:solidFill>
                  <a:srgbClr val="000000"/>
                </a:solidFill>
                <a:latin typeface="+mj-lt"/>
                <a:ea typeface="Times New Roman" panose="02020603050405020304" pitchFamily="18" charset="0"/>
                <a:cs typeface="Times New Roman" panose="02020603050405020304" pitchFamily="18" charset="0"/>
              </a:rPr>
              <a:t> </a:t>
            </a:r>
            <a:r>
              <a:rPr lang="en-US" b="1" dirty="0" smtClean="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:__</a:t>
            </a:r>
            <a:r>
              <a:rPr lang="en-US" b="1"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attribute__((</a:t>
            </a:r>
            <a:r>
              <a:rPr lang="en-US" b="1" dirty="0" err="1">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always_inline</a:t>
            </a:r>
            <a:r>
              <a:rPr lang="en-US" b="1"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a:t>
            </a:r>
          </a:p>
          <a:p>
            <a:pPr marL="0" indent="0" fontAlgn="t">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b="1"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endParaRPr>
          </a:p>
          <a:p>
            <a:pPr marL="400050" lvl="1" indent="0" fontAlgn="t">
              <a:spcBef>
                <a:spcPts val="0"/>
              </a:spcBef>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smtClean="0">
                <a:solidFill>
                  <a:srgbClr val="000000"/>
                </a:solidFill>
                <a:latin typeface="+mj-lt"/>
                <a:ea typeface="Times New Roman" panose="02020603050405020304" pitchFamily="18" charset="0"/>
                <a:cs typeface="Times New Roman" panose="02020603050405020304" pitchFamily="18" charset="0"/>
              </a:rPr>
              <a:t>MSVC</a:t>
            </a:r>
            <a:r>
              <a:rPr lang="en-US" b="1" dirty="0" smtClean="0">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 :__</a:t>
            </a:r>
            <a:r>
              <a:rPr lang="en-US" b="1" dirty="0" err="1">
                <a:solidFill>
                  <a:srgbClr val="000000"/>
                </a:solidFill>
                <a:latin typeface="Courier New" panose="02070309020205020404" pitchFamily="49" charset="0"/>
                <a:ea typeface="Times New Roman" panose="02020603050405020304" pitchFamily="18" charset="0"/>
                <a:cs typeface="Times New Roman" panose="02020603050405020304" pitchFamily="18" charset="0"/>
              </a:rPr>
              <a:t>forceinline</a:t>
            </a:r>
            <a:endParaRPr lang="en-US" b="1" dirty="0">
              <a:solidFill>
                <a:srgbClr val="000000"/>
              </a:solidFill>
              <a:latin typeface="Courier New" panose="02070309020205020404" pitchFamily="49" charset="0"/>
              <a:ea typeface="Times New Roman" panose="02020603050405020304" pitchFamily="18" charset="0"/>
              <a:cs typeface="Times New Roman" panose="02020603050405020304" pitchFamily="18" charset="0"/>
            </a:endParaRPr>
          </a:p>
          <a:p>
            <a:pPr fontAlgn="t">
              <a:spcBef>
                <a:spcPts val="0"/>
              </a:spcBef>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sz="2400" dirty="0" smtClean="0">
              <a:solidFill>
                <a:schemeClr val="tx1"/>
              </a:solidFill>
            </a:endParaRPr>
          </a:p>
          <a:p>
            <a:pPr fontAlgn="t">
              <a:spcBef>
                <a:spcPts val="0"/>
              </a:spcBef>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sz="2400" dirty="0"/>
          </a:p>
          <a:p>
            <a:pPr marL="0" marR="0" indent="0" fontAlgn="t">
              <a:lnSpc>
                <a:spcPct val="100000"/>
              </a:lnSpc>
              <a:spcBef>
                <a:spcPts val="0"/>
              </a:spcBef>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2" name="Title 1"/>
          <p:cNvSpPr>
            <a:spLocks noGrp="1"/>
          </p:cNvSpPr>
          <p:nvPr>
            <p:ph type="title"/>
          </p:nvPr>
        </p:nvSpPr>
        <p:spPr/>
        <p:txBody>
          <a:bodyPr/>
          <a:lstStyle/>
          <a:p>
            <a:r>
              <a:rPr lang="en-US" dirty="0" smtClean="0"/>
              <a:t>Function </a:t>
            </a:r>
            <a:r>
              <a:rPr lang="en-US" dirty="0" err="1" smtClean="0"/>
              <a:t>Inlining</a:t>
            </a:r>
            <a:endParaRPr lang="en-US" dirty="0"/>
          </a:p>
        </p:txBody>
      </p:sp>
    </p:spTree>
    <p:extLst>
      <p:ext uri="{BB962C8B-B14F-4D97-AF65-F5344CB8AC3E}">
        <p14:creationId xmlns:p14="http://schemas.microsoft.com/office/powerpoint/2010/main" val="2372155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pPr>
            <a:r>
              <a:rPr lang="en-US" sz="2400" dirty="0" smtClean="0"/>
              <a:t>Simple control flow obfuscation</a:t>
            </a:r>
          </a:p>
          <a:p>
            <a:pPr>
              <a:lnSpc>
                <a:spcPct val="150000"/>
              </a:lnSpc>
            </a:pPr>
            <a:r>
              <a:rPr lang="en-US" sz="2400" dirty="0" smtClean="0"/>
              <a:t>Increases code size</a:t>
            </a:r>
          </a:p>
          <a:p>
            <a:pPr>
              <a:lnSpc>
                <a:spcPct val="150000"/>
              </a:lnSpc>
            </a:pPr>
            <a:r>
              <a:rPr lang="en-US" sz="2400" dirty="0" smtClean="0"/>
              <a:t>Increases complexity of analysis</a:t>
            </a:r>
          </a:p>
          <a:p>
            <a:pPr>
              <a:lnSpc>
                <a:spcPct val="150000"/>
              </a:lnSpc>
            </a:pPr>
            <a:r>
              <a:rPr lang="en-US" sz="2400" dirty="0" smtClean="0"/>
              <a:t>Identification of equivalent code is not trivial</a:t>
            </a:r>
          </a:p>
          <a:p>
            <a:endParaRPr lang="en-US" dirty="0"/>
          </a:p>
          <a:p>
            <a:pPr marL="0" indent="0">
              <a:buNone/>
            </a:pPr>
            <a:endParaRPr lang="en-US" dirty="0"/>
          </a:p>
        </p:txBody>
      </p:sp>
      <p:sp>
        <p:nvSpPr>
          <p:cNvPr id="2" name="Title 1"/>
          <p:cNvSpPr>
            <a:spLocks noGrp="1"/>
          </p:cNvSpPr>
          <p:nvPr>
            <p:ph type="title"/>
          </p:nvPr>
        </p:nvSpPr>
        <p:spPr/>
        <p:txBody>
          <a:bodyPr>
            <a:normAutofit fontScale="90000"/>
          </a:bodyPr>
          <a:lstStyle/>
          <a:p>
            <a:r>
              <a:rPr lang="en-US" dirty="0" smtClean="0"/>
              <a:t>Forced </a:t>
            </a:r>
            <a:r>
              <a:rPr lang="en-US" dirty="0" err="1" smtClean="0"/>
              <a:t>inlining</a:t>
            </a:r>
            <a:r>
              <a:rPr lang="en-US" dirty="0" smtClean="0"/>
              <a:t> and reverse engineering</a:t>
            </a:r>
            <a:endParaRPr lang="en-US" dirty="0"/>
          </a:p>
        </p:txBody>
      </p:sp>
    </p:spTree>
    <p:extLst>
      <p:ext uri="{BB962C8B-B14F-4D97-AF65-F5344CB8AC3E}">
        <p14:creationId xmlns:p14="http://schemas.microsoft.com/office/powerpoint/2010/main" val="1672214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6568" y="288758"/>
            <a:ext cx="1315453" cy="20132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0996863" y="8021"/>
            <a:ext cx="938463" cy="20934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7814" y="0"/>
            <a:ext cx="1226372" cy="68580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0" y="790565"/>
            <a:ext cx="190527" cy="133369"/>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2362" y="0"/>
            <a:ext cx="5987275" cy="6858000"/>
          </a:xfrm>
          <a:prstGeom prst="rect">
            <a:avLst/>
          </a:prstGeom>
        </p:spPr>
      </p:pic>
    </p:spTree>
    <p:extLst>
      <p:ext uri="{BB962C8B-B14F-4D97-AF65-F5344CB8AC3E}">
        <p14:creationId xmlns:p14="http://schemas.microsoft.com/office/powerpoint/2010/main" val="109243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nodeType="clickEffect">
                                  <p:stCondLst>
                                    <p:cond delay="0"/>
                                  </p:stCondLst>
                                  <p:childTnLst>
                                    <p:anim calcmode="discrete" valueType="str">
                                      <p:cBhvr>
                                        <p:cTn id="6" dur="1000" fill="hold"/>
                                        <p:tgtEl>
                                          <p:spTgt spid="12"/>
                                        </p:tgtEl>
                                        <p:attrNameLst>
                                          <p:attrName>style.visibility</p:attrName>
                                        </p:attrNameLst>
                                      </p:cBhvr>
                                      <p:tavLst>
                                        <p:tav tm="0">
                                          <p:val>
                                            <p:strVal val="hidden"/>
                                          </p:val>
                                        </p:tav>
                                        <p:tav tm="50000">
                                          <p:val>
                                            <p:strVal val="visible"/>
                                          </p:val>
                                        </p:tav>
                                      </p:tavLst>
                                    </p:anim>
                                  </p:childTnLst>
                                </p:cTn>
                              </p:par>
                            </p:childTnLst>
                          </p:cTn>
                        </p:par>
                        <p:par>
                          <p:cTn id="7" fill="hold">
                            <p:stCondLst>
                              <p:cond delay="1000"/>
                            </p:stCondLst>
                            <p:childTnLst>
                              <p:par>
                                <p:cTn id="8" presetID="53" presetClass="entr" presetSubtype="528"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2000" fill="hold"/>
                                        <p:tgtEl>
                                          <p:spTgt spid="11"/>
                                        </p:tgtEl>
                                        <p:attrNameLst>
                                          <p:attrName>ppt_w</p:attrName>
                                        </p:attrNameLst>
                                      </p:cBhvr>
                                      <p:tavLst>
                                        <p:tav tm="0">
                                          <p:val>
                                            <p:fltVal val="0"/>
                                          </p:val>
                                        </p:tav>
                                        <p:tav tm="100000">
                                          <p:val>
                                            <p:strVal val="#ppt_w"/>
                                          </p:val>
                                        </p:tav>
                                      </p:tavLst>
                                    </p:anim>
                                    <p:anim calcmode="lin" valueType="num">
                                      <p:cBhvr>
                                        <p:cTn id="11" dur="2000" fill="hold"/>
                                        <p:tgtEl>
                                          <p:spTgt spid="11"/>
                                        </p:tgtEl>
                                        <p:attrNameLst>
                                          <p:attrName>ppt_h</p:attrName>
                                        </p:attrNameLst>
                                      </p:cBhvr>
                                      <p:tavLst>
                                        <p:tav tm="0">
                                          <p:val>
                                            <p:fltVal val="0"/>
                                          </p:val>
                                        </p:tav>
                                        <p:tav tm="100000">
                                          <p:val>
                                            <p:strVal val="#ppt_h"/>
                                          </p:val>
                                        </p:tav>
                                      </p:tavLst>
                                    </p:anim>
                                    <p:animEffect transition="in" filter="fade">
                                      <p:cBhvr>
                                        <p:cTn id="12" dur="2000"/>
                                        <p:tgtEl>
                                          <p:spTgt spid="11"/>
                                        </p:tgtEl>
                                      </p:cBhvr>
                                    </p:animEffect>
                                    <p:anim calcmode="lin" valueType="num">
                                      <p:cBhvr>
                                        <p:cTn id="13" dur="2000" fill="hold"/>
                                        <p:tgtEl>
                                          <p:spTgt spid="11"/>
                                        </p:tgtEl>
                                        <p:attrNameLst>
                                          <p:attrName>ppt_x</p:attrName>
                                        </p:attrNameLst>
                                      </p:cBhvr>
                                      <p:tavLst>
                                        <p:tav tm="0">
                                          <p:val>
                                            <p:fltVal val="0.5"/>
                                          </p:val>
                                        </p:tav>
                                        <p:tav tm="100000">
                                          <p:val>
                                            <p:strVal val="#ppt_x"/>
                                          </p:val>
                                        </p:tav>
                                      </p:tavLst>
                                    </p:anim>
                                    <p:anim calcmode="lin" valueType="num">
                                      <p:cBhvr>
                                        <p:cTn id="14" dur="2000" fill="hold"/>
                                        <p:tgtEl>
                                          <p:spTgt spid="1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Algorithm</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905898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lnSpc>
                <a:spcPct val="150000"/>
              </a:lnSpc>
            </a:pPr>
            <a:r>
              <a:rPr lang="en-US" sz="2400" dirty="0" smtClean="0"/>
              <a:t>We don’t want to re-analyze a code snippet only to find out that we had already seen that before</a:t>
            </a:r>
          </a:p>
          <a:p>
            <a:pPr>
              <a:lnSpc>
                <a:spcPct val="150000"/>
              </a:lnSpc>
            </a:pPr>
            <a:r>
              <a:rPr lang="en-US" sz="2400" dirty="0" smtClean="0"/>
              <a:t> Recognizing similar code by hand can become difficult when looking at a large  number of </a:t>
            </a:r>
            <a:r>
              <a:rPr lang="en-US" sz="2400" dirty="0" err="1" smtClean="0"/>
              <a:t>inlined</a:t>
            </a:r>
            <a:r>
              <a:rPr lang="en-US" sz="2400" dirty="0" smtClean="0"/>
              <a:t> functions</a:t>
            </a:r>
          </a:p>
          <a:p>
            <a:pPr>
              <a:lnSpc>
                <a:spcPct val="150000"/>
              </a:lnSpc>
            </a:pPr>
            <a:r>
              <a:rPr lang="en-US" sz="2400" dirty="0" smtClean="0"/>
              <a:t>Complex navigation and visualization</a:t>
            </a:r>
          </a:p>
          <a:p>
            <a:pPr>
              <a:lnSpc>
                <a:spcPct val="150000"/>
              </a:lnSpc>
            </a:pPr>
            <a:r>
              <a:rPr lang="en-US" sz="2400" dirty="0" smtClean="0"/>
              <a:t>Dirty after </a:t>
            </a:r>
            <a:r>
              <a:rPr lang="en-US" sz="2400" dirty="0" err="1" smtClean="0"/>
              <a:t>decompilation</a:t>
            </a:r>
            <a:endParaRPr lang="en-US" sz="2400" dirty="0"/>
          </a:p>
        </p:txBody>
      </p:sp>
      <p:sp>
        <p:nvSpPr>
          <p:cNvPr id="2" name="Title 1"/>
          <p:cNvSpPr>
            <a:spLocks noGrp="1"/>
          </p:cNvSpPr>
          <p:nvPr>
            <p:ph type="title"/>
          </p:nvPr>
        </p:nvSpPr>
        <p:spPr/>
        <p:txBody>
          <a:bodyPr/>
          <a:lstStyle/>
          <a:p>
            <a:r>
              <a:rPr lang="en-US" dirty="0" smtClean="0"/>
              <a:t>Problem</a:t>
            </a:r>
            <a:endParaRPr lang="en-US" dirty="0"/>
          </a:p>
        </p:txBody>
      </p:sp>
    </p:spTree>
    <p:extLst>
      <p:ext uri="{BB962C8B-B14F-4D97-AF65-F5344CB8AC3E}">
        <p14:creationId xmlns:p14="http://schemas.microsoft.com/office/powerpoint/2010/main" val="32966928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EB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BEBE" id="{7CA8F13B-DDA3-4646-9444-263D498A77E7}" vid="{A7E3E8EC-0B15-4930-8CD8-0E456BB85B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BEBE</Template>
  <TotalTime>6223</TotalTime>
  <Words>1936</Words>
  <Application>Microsoft Office PowerPoint</Application>
  <PresentationFormat>Custom</PresentationFormat>
  <Paragraphs>297</Paragraphs>
  <Slides>46</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BEBE</vt:lpstr>
      <vt:lpstr>Visio</vt:lpstr>
      <vt:lpstr>  Shattering the monolith:   automatic detection of inlined functions </vt:lpstr>
      <vt:lpstr>Agenda</vt:lpstr>
      <vt:lpstr>Who</vt:lpstr>
      <vt:lpstr>Background</vt:lpstr>
      <vt:lpstr>Function Inlining</vt:lpstr>
      <vt:lpstr>Forced inlining and reverse engineering</vt:lpstr>
      <vt:lpstr>PowerPoint Presentation</vt:lpstr>
      <vt:lpstr>Algorithm</vt:lpstr>
      <vt:lpstr>Problem</vt:lpstr>
      <vt:lpstr>Solution</vt:lpstr>
      <vt:lpstr>How to detect inlined functions</vt:lpstr>
      <vt:lpstr>High level algorithm</vt:lpstr>
      <vt:lpstr>Example</vt:lpstr>
      <vt:lpstr>What are blocks</vt:lpstr>
      <vt:lpstr>Block comparison (1)</vt:lpstr>
      <vt:lpstr>Block comparison (2)</vt:lpstr>
      <vt:lpstr>Block comparison (3)</vt:lpstr>
      <vt:lpstr>Features</vt:lpstr>
      <vt:lpstr>Algorithm</vt:lpstr>
      <vt:lpstr>DEMO</vt:lpstr>
      <vt:lpstr>IDA Plugin Details</vt:lpstr>
      <vt:lpstr>BBGrouper</vt:lpstr>
      <vt:lpstr>GraphSlick (1)</vt:lpstr>
      <vt:lpstr>GraphSlick (2)</vt:lpstr>
      <vt:lpstr>GraphSlick – Panel (1)</vt:lpstr>
      <vt:lpstr>GraphSlick – Panel (2)</vt:lpstr>
      <vt:lpstr>GraphSlick – Before and after</vt:lpstr>
      <vt:lpstr>GraphSlick – Automatic grouping on x86</vt:lpstr>
      <vt:lpstr>GraphSlick – Automatic coloring</vt:lpstr>
      <vt:lpstr>GraphSlick – Automatic color shades</vt:lpstr>
      <vt:lpstr>Refactoring</vt:lpstr>
      <vt:lpstr>Refactoring overview</vt:lpstr>
      <vt:lpstr>Glance at an inlined function instance </vt:lpstr>
      <vt:lpstr>Moving an inlined function instance (1)</vt:lpstr>
      <vt:lpstr>Fixing branches/jumps</vt:lpstr>
      <vt:lpstr>Moving an inlined function instance (2): Envelope</vt:lpstr>
      <vt:lpstr>Relative address fixups (1)</vt:lpstr>
      <vt:lpstr>Relative address fixups (2)</vt:lpstr>
      <vt:lpstr>Fixing the fall through to outside of instance</vt:lpstr>
      <vt:lpstr>Fixing up flow to outside of instance</vt:lpstr>
      <vt:lpstr>Patching the call site</vt:lpstr>
      <vt:lpstr>Adding return value handling</vt:lpstr>
      <vt:lpstr>Sample</vt:lpstr>
      <vt:lpstr>What about different register usages</vt:lpstr>
      <vt:lpstr>Current implementation limitations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Shattering the monolith: automatic detection of inlined functions</dc:title>
  <dc:creator>Ali Rahbar</dc:creator>
  <cp:lastModifiedBy>Ali Rahbar</cp:lastModifiedBy>
  <cp:revision>114</cp:revision>
  <dcterms:created xsi:type="dcterms:W3CDTF">2014-06-11T01:01:43Z</dcterms:created>
  <dcterms:modified xsi:type="dcterms:W3CDTF">2014-08-07T19:11:17Z</dcterms:modified>
</cp:coreProperties>
</file>