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4"/>
    <p:sldMasterId id="2147483695" r:id="rId5"/>
    <p:sldMasterId id="2147483686" r:id="rId6"/>
    <p:sldMasterId id="2147483652" r:id="rId7"/>
    <p:sldMasterId id="2147483689" r:id="rId8"/>
    <p:sldMasterId id="2147483662" r:id="rId9"/>
  </p:sldMasterIdLst>
  <p:notesMasterIdLst>
    <p:notesMasterId r:id="rId22"/>
  </p:notesMasterIdLst>
  <p:handoutMasterIdLst>
    <p:handoutMasterId r:id="rId23"/>
  </p:handoutMasterIdLst>
  <p:sldIdLst>
    <p:sldId id="261" r:id="rId10"/>
    <p:sldId id="16392" r:id="rId11"/>
    <p:sldId id="16399" r:id="rId12"/>
    <p:sldId id="16400" r:id="rId13"/>
    <p:sldId id="16401" r:id="rId14"/>
    <p:sldId id="16388" r:id="rId15"/>
    <p:sldId id="16390" r:id="rId16"/>
    <p:sldId id="16394" r:id="rId17"/>
    <p:sldId id="16393" r:id="rId18"/>
    <p:sldId id="16395" r:id="rId19"/>
    <p:sldId id="16402" r:id="rId20"/>
    <p:sldId id="16383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最初" id="{30FB88C5-1405-4E65-8DFA-BD8842715DAC}">
          <p14:sldIdLst>
            <p14:sldId id="261"/>
            <p14:sldId id="16392"/>
            <p14:sldId id="16399"/>
            <p14:sldId id="16400"/>
            <p14:sldId id="16401"/>
            <p14:sldId id="16388"/>
            <p14:sldId id="16390"/>
            <p14:sldId id="16394"/>
            <p14:sldId id="16393"/>
            <p14:sldId id="16395"/>
            <p14:sldId id="16402"/>
            <p14:sldId id="1638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F4A82"/>
    <a:srgbClr val="EDEFF4"/>
    <a:srgbClr val="7A8FAA"/>
    <a:srgbClr val="7AB850"/>
    <a:srgbClr val="E8EEF8"/>
    <a:srgbClr val="A9D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604367-C6E6-409A-8DE1-A8B6D1789472}" v="27" dt="2023-09-07T00:42:33.0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41" autoAdjust="0"/>
    <p:restoredTop sz="87424" autoAdjust="0"/>
  </p:normalViewPr>
  <p:slideViewPr>
    <p:cSldViewPr snapToGrid="0">
      <p:cViewPr varScale="1">
        <p:scale>
          <a:sx n="139" d="100"/>
          <a:sy n="139" d="100"/>
        </p:scale>
        <p:origin x="3270" y="102"/>
      </p:cViewPr>
      <p:guideLst/>
    </p:cSldViewPr>
  </p:slideViewPr>
  <p:outlineViewPr>
    <p:cViewPr>
      <p:scale>
        <a:sx n="33" d="100"/>
        <a:sy n="33" d="100"/>
      </p:scale>
      <p:origin x="0" y="-15282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50" d="100"/>
        <a:sy n="150" d="100"/>
      </p:scale>
      <p:origin x="0" y="-4770"/>
    </p:cViewPr>
  </p:sorterViewPr>
  <p:notesViewPr>
    <p:cSldViewPr snapToGrid="0">
      <p:cViewPr varScale="1">
        <p:scale>
          <a:sx n="60" d="100"/>
          <a:sy n="60" d="100"/>
        </p:scale>
        <p:origin x="2890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CD3795DB-DFDD-4633-9E22-7DCE92CFC67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A0208AE-3B0C-4613-B766-8BEE4B49B0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5E2F4-2CD5-4502-9A67-68384896BA69}" type="datetimeFigureOut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B5B089-523E-4A73-AC6E-13C1F1AC4F0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0EBFC5B-96F2-4C6D-9130-EFA64DFC73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9F377-9728-440B-A19E-070969FEA8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4557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1788B-B346-4930-85E7-81415FB2F6EA}" type="datetimeFigureOut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28A2B-24FD-4D77-95A7-9F70EF1B61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846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D28A2B-24FD-4D77-95A7-9F70EF1B61B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1184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本日は、ご清聴ありがとうございました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D28A2B-24FD-4D77-95A7-9F70EF1B61BE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677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：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F53446-C9A4-405F-8587-18864B8D95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018370"/>
            <a:ext cx="9144000" cy="755612"/>
          </a:xfrm>
        </p:spPr>
        <p:txBody>
          <a:bodyPr anchor="b">
            <a:normAutofit/>
          </a:bodyPr>
          <a:lstStyle>
            <a:lvl1pPr algn="ctr">
              <a:defRPr kumimoji="1" lang="ja-JP" altLang="en-US" sz="3600" b="1" kern="1200" dirty="0" smtClean="0">
                <a:solidFill>
                  <a:srgbClr val="003C6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</a:lstStyle>
          <a:p>
            <a:r>
              <a:rPr kumimoji="1" lang="ja-JP" altLang="en-US" dirty="0"/>
              <a:t>メインタイトル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DFDC7A-3A9C-425B-AF33-91044F613C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475576"/>
            <a:ext cx="9144000" cy="516562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lang="ja-JP" altLang="en-US" sz="2200" i="0" kern="1200" dirty="0">
                <a:solidFill>
                  <a:schemeClr val="bg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サブタイトル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D8F76EC-F9BB-456A-8ACB-D37D9E51CDB3}"/>
              </a:ext>
            </a:extLst>
          </p:cNvPr>
          <p:cNvCxnSpPr>
            <a:cxnSpLocks/>
          </p:cNvCxnSpPr>
          <p:nvPr userDrawn="1"/>
        </p:nvCxnSpPr>
        <p:spPr>
          <a:xfrm flipH="1">
            <a:off x="2222339" y="3124778"/>
            <a:ext cx="7687519" cy="0"/>
          </a:xfrm>
          <a:prstGeom prst="line">
            <a:avLst/>
          </a:prstGeom>
          <a:ln w="28575">
            <a:solidFill>
              <a:srgbClr val="003C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 descr="ロゴ&#10;&#10;自動的に生成された説明">
            <a:extLst>
              <a:ext uri="{FF2B5EF4-FFF2-40B4-BE49-F238E27FC236}">
                <a16:creationId xmlns:a16="http://schemas.microsoft.com/office/drawing/2014/main" id="{1C25140B-6359-460B-BF4E-7B8BABC258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945" y="5446127"/>
            <a:ext cx="976110" cy="743573"/>
          </a:xfrm>
          <a:prstGeom prst="rect">
            <a:avLst/>
          </a:prstGeom>
        </p:spPr>
      </p:pic>
      <p:pic>
        <p:nvPicPr>
          <p:cNvPr id="10" name="図 9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1D0A14B-A5BE-4D9A-98EB-BB0626BA41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676" y="6189700"/>
            <a:ext cx="1620648" cy="31667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A44D22-AB74-4789-8B17-21DCBF802FD0}"/>
              </a:ext>
            </a:extLst>
          </p:cNvPr>
          <p:cNvSpPr txBox="1"/>
          <p:nvPr userDrawn="1"/>
        </p:nvSpPr>
        <p:spPr>
          <a:xfrm>
            <a:off x="10614909" y="6452591"/>
            <a:ext cx="13696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© 2021 LAC Co., Ltd.</a:t>
            </a:r>
            <a:endParaRPr lang="ja-JP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日付プレースホルダー 3">
            <a:extLst>
              <a:ext uri="{FF2B5EF4-FFF2-40B4-BE49-F238E27FC236}">
                <a16:creationId xmlns:a16="http://schemas.microsoft.com/office/drawing/2014/main" id="{53B9963B-1E20-408A-9102-A92193995B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979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F37236-D621-44DD-8180-14270C41EE75}" type="datetime1">
              <a:rPr lang="ja-JP" altLang="en-US" smtClean="0"/>
              <a:t>2023/9/7</a:t>
            </a:fld>
            <a:endParaRPr lang="ja-JP" altLang="en-US" dirty="0"/>
          </a:p>
        </p:txBody>
      </p:sp>
      <p:sp>
        <p:nvSpPr>
          <p:cNvPr id="13" name="テキスト プレースホルダー 4">
            <a:extLst>
              <a:ext uri="{FF2B5EF4-FFF2-40B4-BE49-F238E27FC236}">
                <a16:creationId xmlns:a16="http://schemas.microsoft.com/office/drawing/2014/main" id="{6AE569EE-6D27-4E92-AC55-075082B39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21550" y="4261549"/>
            <a:ext cx="3346450" cy="1203325"/>
          </a:xfr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kumimoji="1" lang="ja-JP" altLang="en-US" dirty="0"/>
              <a:t>株式会社ラック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部署名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氏名</a:t>
            </a:r>
          </a:p>
        </p:txBody>
      </p:sp>
    </p:spTree>
    <p:extLst>
      <p:ext uri="{BB962C8B-B14F-4D97-AF65-F5344CB8AC3E}">
        <p14:creationId xmlns:p14="http://schemas.microsoft.com/office/powerpoint/2010/main" val="421870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：水色帯、背景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4052-430C-41D5-8B59-8C62866C3209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642" y="6349150"/>
            <a:ext cx="1285672" cy="365125"/>
          </a:xfrm>
          <a:prstGeom prst="rect">
            <a:avLst/>
          </a:prstGeom>
        </p:spPr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ECA1F19-747A-45D9-B60D-9BAA5349C376}"/>
              </a:ext>
            </a:extLst>
          </p:cNvPr>
          <p:cNvSpPr/>
          <p:nvPr userDrawn="1"/>
        </p:nvSpPr>
        <p:spPr>
          <a:xfrm>
            <a:off x="0" y="2"/>
            <a:ext cx="12192000" cy="665016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DEEBF7"/>
              </a:solidFill>
            </a:endParaRPr>
          </a:p>
        </p:txBody>
      </p:sp>
      <p:pic>
        <p:nvPicPr>
          <p:cNvPr id="10" name="図 9" descr="ロゴ&#10;&#10;自動的に生成された説明">
            <a:extLst>
              <a:ext uri="{FF2B5EF4-FFF2-40B4-BE49-F238E27FC236}">
                <a16:creationId xmlns:a16="http://schemas.microsoft.com/office/drawing/2014/main" id="{F0A75402-DF78-40F1-8F4A-5C91004CF6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443" y="113399"/>
            <a:ext cx="632264" cy="481640"/>
          </a:xfrm>
          <a:prstGeom prst="rect">
            <a:avLst/>
          </a:prstGeom>
        </p:spPr>
      </p:pic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AF6C0A67-5004-4DFA-A8D6-792B9ACA6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815EBEFD-16DD-4A93-97B4-696462369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F4A82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594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：白帯、背景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D4300-22AF-43E5-910B-F669E2DB3533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642" y="6349150"/>
            <a:ext cx="1285672" cy="365125"/>
          </a:xfrm>
          <a:prstGeom prst="rect">
            <a:avLst/>
          </a:prstGeom>
        </p:spPr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 descr="ロゴ&#10;&#10;自動的に生成された説明">
            <a:extLst>
              <a:ext uri="{FF2B5EF4-FFF2-40B4-BE49-F238E27FC236}">
                <a16:creationId xmlns:a16="http://schemas.microsoft.com/office/drawing/2014/main" id="{F0A75402-DF78-40F1-8F4A-5C91004CF6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443" y="113399"/>
            <a:ext cx="632264" cy="481640"/>
          </a:xfrm>
          <a:prstGeom prst="rect">
            <a:avLst/>
          </a:prstGeom>
        </p:spPr>
      </p:pic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ACABCA2-015D-46B7-9BF4-2CA86F566366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76467"/>
            <a:ext cx="12192000" cy="0"/>
          </a:xfrm>
          <a:prstGeom prst="line">
            <a:avLst/>
          </a:prstGeom>
          <a:ln w="28575">
            <a:solidFill>
              <a:srgbClr val="003C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C6E83A74-6EB0-42A7-8138-E0C7346BA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タイトル 11">
            <a:extLst>
              <a:ext uri="{FF2B5EF4-FFF2-40B4-BE49-F238E27FC236}">
                <a16:creationId xmlns:a16="http://schemas.microsoft.com/office/drawing/2014/main" id="{07217085-0693-4314-BFD3-03474AA2C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F4A82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9546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入り白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BED4-06DB-408E-BD70-A8A7925FDE74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642" y="6349150"/>
            <a:ext cx="1285672" cy="365125"/>
          </a:xfrm>
          <a:prstGeom prst="rect">
            <a:avLst/>
          </a:prstGeom>
        </p:spPr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図 5" descr="ロゴ&#10;&#10;自動的に生成された説明">
            <a:extLst>
              <a:ext uri="{FF2B5EF4-FFF2-40B4-BE49-F238E27FC236}">
                <a16:creationId xmlns:a16="http://schemas.microsoft.com/office/drawing/2014/main" id="{141237AD-9ED7-4962-A40E-26BAD1F993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443" y="113399"/>
            <a:ext cx="632264" cy="481640"/>
          </a:xfrm>
          <a:prstGeom prst="rect">
            <a:avLst/>
          </a:prstGeom>
        </p:spPr>
      </p:pic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1B6DF3F0-C5F5-4229-8FF8-12B876824A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タイトル 11">
            <a:extLst>
              <a:ext uri="{FF2B5EF4-FFF2-40B4-BE49-F238E27FC236}">
                <a16:creationId xmlns:a16="http://schemas.microsoft.com/office/drawing/2014/main" id="{6F906749-1EB3-4A93-AF51-D51E9AA14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F4A82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90075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入り、青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1091F8B-2F89-472A-A883-0834BF8046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C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夜の街のイラスト&#10;&#10;自動的に生成された説明">
            <a:extLst>
              <a:ext uri="{FF2B5EF4-FFF2-40B4-BE49-F238E27FC236}">
                <a16:creationId xmlns:a16="http://schemas.microsoft.com/office/drawing/2014/main" id="{CBD05C5C-D061-41A7-9799-D2EB65091D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6880"/>
            <a:ext cx="12192000" cy="5192177"/>
          </a:xfrm>
          <a:prstGeom prst="rect">
            <a:avLst/>
          </a:prstGeom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6BB5-38C5-4580-A31A-FD1B3AD635B1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642" y="6349150"/>
            <a:ext cx="1285672" cy="365125"/>
          </a:xfrm>
          <a:prstGeom prst="rect">
            <a:avLst/>
          </a:prstGeom>
        </p:spPr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AF6C0A67-5004-4DFA-A8D6-792B9ACA6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815EBEFD-16DD-4A93-97B4-696462369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14" name="図 13" descr="ロゴ&#10;&#10;自動的に生成された説明">
            <a:extLst>
              <a:ext uri="{FF2B5EF4-FFF2-40B4-BE49-F238E27FC236}">
                <a16:creationId xmlns:a16="http://schemas.microsoft.com/office/drawing/2014/main" id="{1309701C-06CF-4E93-93F3-7294485E11B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896" y="87980"/>
            <a:ext cx="656567" cy="500154"/>
          </a:xfrm>
          <a:prstGeom prst="rect">
            <a:avLst/>
          </a:prstGeom>
        </p:spPr>
      </p:pic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654374B-748B-4795-959F-950B2F0CF71D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76467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840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見出し：水色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19850-3C56-4EE3-B65E-3D57779C2064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ECA1F19-747A-45D9-B60D-9BAA5349C376}"/>
              </a:ext>
            </a:extLst>
          </p:cNvPr>
          <p:cNvSpPr/>
          <p:nvPr userDrawn="1"/>
        </p:nvSpPr>
        <p:spPr>
          <a:xfrm>
            <a:off x="0" y="2"/>
            <a:ext cx="12192000" cy="665016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DEEBF7"/>
              </a:solidFill>
            </a:endParaRPr>
          </a:p>
        </p:txBody>
      </p:sp>
      <p:pic>
        <p:nvPicPr>
          <p:cNvPr id="10" name="図 9" descr="ロゴ&#10;&#10;自動的に生成された説明">
            <a:extLst>
              <a:ext uri="{FF2B5EF4-FFF2-40B4-BE49-F238E27FC236}">
                <a16:creationId xmlns:a16="http://schemas.microsoft.com/office/drawing/2014/main" id="{F0A75402-DF78-40F1-8F4A-5C91004CF6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443" y="113399"/>
            <a:ext cx="632264" cy="481640"/>
          </a:xfrm>
          <a:prstGeom prst="rect">
            <a:avLst/>
          </a:prstGeom>
        </p:spPr>
      </p:pic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AF6C0A67-5004-4DFA-A8D6-792B9ACA6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815EBEFD-16DD-4A93-97B4-696462369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F4A82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15661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アジェン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9A32147-7C03-46BF-9DA1-BAF06031968E}"/>
              </a:ext>
            </a:extLst>
          </p:cNvPr>
          <p:cNvSpPr/>
          <p:nvPr userDrawn="1"/>
        </p:nvSpPr>
        <p:spPr>
          <a:xfrm>
            <a:off x="3169920" y="0"/>
            <a:ext cx="9022080" cy="6858000"/>
          </a:xfrm>
          <a:prstGeom prst="rect">
            <a:avLst/>
          </a:prstGeom>
          <a:solidFill>
            <a:srgbClr val="003C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9" name="図 8" descr="夜の街のイラスト&#10;&#10;自動的に生成された説明">
            <a:extLst>
              <a:ext uri="{FF2B5EF4-FFF2-40B4-BE49-F238E27FC236}">
                <a16:creationId xmlns:a16="http://schemas.microsoft.com/office/drawing/2014/main" id="{DC1CBC27-6D27-4CE6-B29D-BDB29723EA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5823"/>
            <a:ext cx="12192000" cy="5192177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9D87626-C4AB-4D34-AD0A-8881C51D6E68}"/>
              </a:ext>
            </a:extLst>
          </p:cNvPr>
          <p:cNvSpPr/>
          <p:nvPr userDrawn="1"/>
        </p:nvSpPr>
        <p:spPr>
          <a:xfrm>
            <a:off x="-22725" y="-5868"/>
            <a:ext cx="3192645" cy="6891402"/>
          </a:xfrm>
          <a:prstGeom prst="rect">
            <a:avLst/>
          </a:prstGeom>
          <a:solidFill>
            <a:srgbClr val="DEEBF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DEEBF7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FB3967-9977-4CFC-843D-7AD3E4DD16EE}"/>
              </a:ext>
            </a:extLst>
          </p:cNvPr>
          <p:cNvSpPr txBox="1"/>
          <p:nvPr userDrawn="1"/>
        </p:nvSpPr>
        <p:spPr>
          <a:xfrm>
            <a:off x="-179227" y="1531270"/>
            <a:ext cx="35056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000" b="1" dirty="0">
                <a:solidFill>
                  <a:srgbClr val="004C8A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46CF79-0379-4F39-9BA0-B09FCD27E4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81400" y="668215"/>
            <a:ext cx="8032750" cy="554208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chemeClr val="bg1"/>
                </a:solidFill>
              </a:defRPr>
            </a:lvl2pPr>
            <a:lvl3pPr>
              <a:defRPr b="1">
                <a:solidFill>
                  <a:schemeClr val="bg1"/>
                </a:solidFill>
              </a:defRPr>
            </a:lvl3pPr>
            <a:lvl4pPr>
              <a:defRPr b="1">
                <a:solidFill>
                  <a:schemeClr val="bg1"/>
                </a:solidFill>
              </a:defRPr>
            </a:lvl4pPr>
            <a:lvl5pPr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96375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4D64A41-E187-459C-A3E9-4970D489039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C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1" name="図 10" descr="夜の街のイラスト&#10;&#10;自動的に生成された説明">
            <a:extLst>
              <a:ext uri="{FF2B5EF4-FFF2-40B4-BE49-F238E27FC236}">
                <a16:creationId xmlns:a16="http://schemas.microsoft.com/office/drawing/2014/main" id="{BE0DD2E2-8532-475A-9F2B-3790A5A1A5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6880"/>
            <a:ext cx="12192000" cy="5192177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8628895A-88A9-4C05-BC1A-1C3E16671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08034"/>
            <a:ext cx="12192000" cy="1325563"/>
          </a:xfrm>
        </p:spPr>
        <p:txBody>
          <a:bodyPr>
            <a:normAutofit/>
          </a:bodyPr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86408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自己紹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水 が含まれている画像&#10;&#10;自動的に生成された説明">
            <a:extLst>
              <a:ext uri="{FF2B5EF4-FFF2-40B4-BE49-F238E27FC236}">
                <a16:creationId xmlns:a16="http://schemas.microsoft.com/office/drawing/2014/main" id="{55E88779-D791-4F75-AEE7-74C27CD1FC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622"/>
            <a:ext cx="12192000" cy="534837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82E6ACA-1FB3-49B2-BD5A-3729D3779778}"/>
              </a:ext>
            </a:extLst>
          </p:cNvPr>
          <p:cNvSpPr txBox="1"/>
          <p:nvPr userDrawn="1"/>
        </p:nvSpPr>
        <p:spPr>
          <a:xfrm>
            <a:off x="-467490" y="-341527"/>
            <a:ext cx="4313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Profile</a:t>
            </a:r>
            <a:endParaRPr kumimoji="1" lang="ja-JP" altLang="en-US" sz="9000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FB6EB69-6AF1-4988-9185-E45CF43653AD}"/>
              </a:ext>
            </a:extLst>
          </p:cNvPr>
          <p:cNvSpPr/>
          <p:nvPr userDrawn="1"/>
        </p:nvSpPr>
        <p:spPr>
          <a:xfrm>
            <a:off x="6422" y="3291111"/>
            <a:ext cx="12179155" cy="2977804"/>
          </a:xfrm>
          <a:prstGeom prst="rect">
            <a:avLst/>
          </a:prstGeom>
          <a:solidFill>
            <a:schemeClr val="accent1">
              <a:lumMod val="40000"/>
              <a:lumOff val="6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950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チーム紹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 descr="水 が含まれている画像&#10;&#10;自動的に生成された説明">
            <a:extLst>
              <a:ext uri="{FF2B5EF4-FFF2-40B4-BE49-F238E27FC236}">
                <a16:creationId xmlns:a16="http://schemas.microsoft.com/office/drawing/2014/main" id="{F9A628F4-DB49-4284-9596-72E51A350E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622"/>
            <a:ext cx="12192000" cy="534837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5DD9EE3-E761-476B-B5C9-A0A50F013632}"/>
              </a:ext>
            </a:extLst>
          </p:cNvPr>
          <p:cNvSpPr txBox="1"/>
          <p:nvPr userDrawn="1"/>
        </p:nvSpPr>
        <p:spPr>
          <a:xfrm>
            <a:off x="0" y="-342668"/>
            <a:ext cx="121360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Team</a:t>
            </a:r>
            <a:endParaRPr kumimoji="1" lang="ja-JP" altLang="en-US" sz="9000" dirty="0">
              <a:solidFill>
                <a:schemeClr val="accent1">
                  <a:lumMod val="20000"/>
                  <a:lumOff val="80000"/>
                </a:schemeClr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237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締めスライド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F0325FB-AE06-41C6-AB4D-6C22A8E8ED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C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" name="図 3" descr="夜の街のイラスト&#10;&#10;自動的に生成された説明">
            <a:extLst>
              <a:ext uri="{FF2B5EF4-FFF2-40B4-BE49-F238E27FC236}">
                <a16:creationId xmlns:a16="http://schemas.microsoft.com/office/drawing/2014/main" id="{DB9C8479-5953-402C-988F-C6949B9E8C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6880"/>
            <a:ext cx="12192000" cy="519217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D79F4E-ED3A-4724-9AA7-BA1A8E1C4B53}"/>
              </a:ext>
            </a:extLst>
          </p:cNvPr>
          <p:cNvSpPr txBox="1"/>
          <p:nvPr userDrawn="1"/>
        </p:nvSpPr>
        <p:spPr>
          <a:xfrm>
            <a:off x="10715144" y="6484197"/>
            <a:ext cx="13696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altLang="ja-JP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r>
              <a:rPr lang="en-US" altLang="ja-JP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LAC Co., Ltd.</a:t>
            </a:r>
            <a:endParaRPr lang="ja-JP" altLang="en-US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 descr="ロゴ&#10;&#10;自動的に生成された説明">
            <a:extLst>
              <a:ext uri="{FF2B5EF4-FFF2-40B4-BE49-F238E27FC236}">
                <a16:creationId xmlns:a16="http://schemas.microsoft.com/office/drawing/2014/main" id="{F1F39C4E-405E-4904-9B64-5DCAA77B7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8985" y="5745954"/>
            <a:ext cx="813374" cy="61960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80608B9-01B0-4947-A3D7-BAB38F741DD7}"/>
              </a:ext>
            </a:extLst>
          </p:cNvPr>
          <p:cNvSpPr txBox="1"/>
          <p:nvPr userDrawn="1"/>
        </p:nvSpPr>
        <p:spPr>
          <a:xfrm>
            <a:off x="366487" y="5752131"/>
            <a:ext cx="8689589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本資料は作成時点の情報に基づいており、記載内容は予告なく変更される場合があります。</a:t>
            </a:r>
          </a:p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本資料に掲載の図は、資料作成用のイメージカットであり、実際とは異なる場合があります。</a:t>
            </a:r>
          </a:p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本資料は、弊社が提供するサービスや製品などの導入検討のためにご利用いただき、他の目的のためには利用しないようご注意ください。</a:t>
            </a:r>
          </a:p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 LAC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、ラック、</a:t>
            </a: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JSOC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、サイバー救急センターは株式会社ラックの登録商標です。その他記載されている会社名、製品名は一般に各社の商標または登録商標です。</a:t>
            </a:r>
            <a:endParaRPr kumimoji="1" lang="ja-JP" altLang="en-US" sz="900" dirty="0">
              <a:solidFill>
                <a:schemeClr val="bg1">
                  <a:lumMod val="6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00FEDE8E-0A45-45EF-B99F-C400909C8C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947467"/>
            <a:ext cx="12192000" cy="1204913"/>
          </a:xfrm>
        </p:spPr>
        <p:txBody>
          <a:bodyPr>
            <a:normAutofit/>
          </a:bodyPr>
          <a:lstStyle>
            <a:lvl1pPr marL="0" indent="0" algn="ctr">
              <a:buNone/>
              <a:defRPr sz="54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en-US" altLang="ja-JP" dirty="0"/>
              <a:t>Any Question ?</a:t>
            </a:r>
            <a:endParaRPr kumimoji="1" lang="ja-JP" altLang="en-US" dirty="0"/>
          </a:p>
        </p:txBody>
      </p:sp>
      <p:pic>
        <p:nvPicPr>
          <p:cNvPr id="12" name="図 11" descr="アイコン&#10;&#10;自動的に生成された説明">
            <a:extLst>
              <a:ext uri="{FF2B5EF4-FFF2-40B4-BE49-F238E27FC236}">
                <a16:creationId xmlns:a16="http://schemas.microsoft.com/office/drawing/2014/main" id="{0F9C6910-A5F6-4E91-AB25-369F25F65F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981" y="274533"/>
            <a:ext cx="4813597" cy="93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21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：水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F53446-C9A4-405F-8587-18864B8D95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018370"/>
            <a:ext cx="9144000" cy="755612"/>
          </a:xfrm>
        </p:spPr>
        <p:txBody>
          <a:bodyPr anchor="b">
            <a:normAutofit/>
          </a:bodyPr>
          <a:lstStyle>
            <a:lvl1pPr algn="ctr">
              <a:defRPr kumimoji="1" lang="ja-JP" altLang="en-US" sz="3600" b="1" kern="1200" dirty="0" smtClean="0">
                <a:solidFill>
                  <a:srgbClr val="003C6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</a:lstStyle>
          <a:p>
            <a:r>
              <a:rPr kumimoji="1" lang="ja-JP" altLang="en-US" dirty="0"/>
              <a:t>メインタイトル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DFDC7A-3A9C-425B-AF33-91044F613C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475576"/>
            <a:ext cx="9144000" cy="516562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lang="ja-JP" altLang="en-US" sz="2200" i="0" kern="1200" dirty="0">
                <a:solidFill>
                  <a:schemeClr val="bg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サブタイトル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D8F76EC-F9BB-456A-8ACB-D37D9E51CDB3}"/>
              </a:ext>
            </a:extLst>
          </p:cNvPr>
          <p:cNvCxnSpPr>
            <a:cxnSpLocks/>
          </p:cNvCxnSpPr>
          <p:nvPr userDrawn="1"/>
        </p:nvCxnSpPr>
        <p:spPr>
          <a:xfrm flipH="1">
            <a:off x="2222339" y="3124778"/>
            <a:ext cx="7687519" cy="0"/>
          </a:xfrm>
          <a:prstGeom prst="line">
            <a:avLst/>
          </a:prstGeom>
          <a:ln w="28575">
            <a:solidFill>
              <a:srgbClr val="003C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 descr="ロゴ&#10;&#10;自動的に生成された説明">
            <a:extLst>
              <a:ext uri="{FF2B5EF4-FFF2-40B4-BE49-F238E27FC236}">
                <a16:creationId xmlns:a16="http://schemas.microsoft.com/office/drawing/2014/main" id="{1C25140B-6359-460B-BF4E-7B8BABC258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945" y="5446127"/>
            <a:ext cx="976110" cy="743573"/>
          </a:xfrm>
          <a:prstGeom prst="rect">
            <a:avLst/>
          </a:prstGeom>
        </p:spPr>
      </p:pic>
      <p:pic>
        <p:nvPicPr>
          <p:cNvPr id="10" name="図 9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31D0A14B-A5BE-4D9A-98EB-BB0626BA41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676" y="6189700"/>
            <a:ext cx="1620648" cy="31667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A44D22-AB74-4789-8B17-21DCBF802FD0}"/>
              </a:ext>
            </a:extLst>
          </p:cNvPr>
          <p:cNvSpPr txBox="1"/>
          <p:nvPr userDrawn="1"/>
        </p:nvSpPr>
        <p:spPr>
          <a:xfrm>
            <a:off x="10614909" y="6452591"/>
            <a:ext cx="13696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© 2021 LAC Co., Ltd.</a:t>
            </a:r>
            <a:endParaRPr lang="ja-JP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日付プレースホルダー 3">
            <a:extLst>
              <a:ext uri="{FF2B5EF4-FFF2-40B4-BE49-F238E27FC236}">
                <a16:creationId xmlns:a16="http://schemas.microsoft.com/office/drawing/2014/main" id="{53B9963B-1E20-408A-9102-A92193995B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979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4F2571-885E-42A9-BEE2-98163CDC2678}" type="datetime1">
              <a:rPr lang="ja-JP" altLang="en-US" smtClean="0"/>
              <a:t>2023/9/7</a:t>
            </a:fld>
            <a:endParaRPr lang="ja-JP" altLang="en-US" dirty="0"/>
          </a:p>
        </p:txBody>
      </p:sp>
      <p:sp>
        <p:nvSpPr>
          <p:cNvPr id="13" name="テキスト プレースホルダー 4">
            <a:extLst>
              <a:ext uri="{FF2B5EF4-FFF2-40B4-BE49-F238E27FC236}">
                <a16:creationId xmlns:a16="http://schemas.microsoft.com/office/drawing/2014/main" id="{FFADA023-9899-41BC-8555-6AB5C773D3B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21550" y="4261549"/>
            <a:ext cx="3346450" cy="1203325"/>
          </a:xfr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kumimoji="1" lang="ja-JP" altLang="en-US" dirty="0"/>
              <a:t>株式会社ラック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部署名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氏名</a:t>
            </a:r>
          </a:p>
        </p:txBody>
      </p:sp>
    </p:spTree>
    <p:extLst>
      <p:ext uri="{BB962C8B-B14F-4D97-AF65-F5344CB8AC3E}">
        <p14:creationId xmlns:p14="http://schemas.microsoft.com/office/powerpoint/2010/main" val="12836567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締めスライド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F0325FB-AE06-41C6-AB4D-6C22A8E8ED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C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4" name="図 3" descr="夜の街のイラスト&#10;&#10;自動的に生成された説明">
            <a:extLst>
              <a:ext uri="{FF2B5EF4-FFF2-40B4-BE49-F238E27FC236}">
                <a16:creationId xmlns:a16="http://schemas.microsoft.com/office/drawing/2014/main" id="{DB9C8479-5953-402C-988F-C6949B9E8C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6880"/>
            <a:ext cx="12192000" cy="519217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D79F4E-ED3A-4724-9AA7-BA1A8E1C4B53}"/>
              </a:ext>
            </a:extLst>
          </p:cNvPr>
          <p:cNvSpPr txBox="1"/>
          <p:nvPr userDrawn="1"/>
        </p:nvSpPr>
        <p:spPr>
          <a:xfrm>
            <a:off x="10715144" y="6484197"/>
            <a:ext cx="13696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altLang="ja-JP" sz="10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r>
              <a:rPr lang="en-US" altLang="ja-JP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LAC Co., Ltd.</a:t>
            </a:r>
            <a:endParaRPr lang="ja-JP" altLang="en-US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 descr="ロゴ&#10;&#10;自動的に生成された説明">
            <a:extLst>
              <a:ext uri="{FF2B5EF4-FFF2-40B4-BE49-F238E27FC236}">
                <a16:creationId xmlns:a16="http://schemas.microsoft.com/office/drawing/2014/main" id="{F1F39C4E-405E-4904-9B64-5DCAA77B71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74" y="2609142"/>
            <a:ext cx="2311251" cy="176064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80608B9-01B0-4947-A3D7-BAB38F741DD7}"/>
              </a:ext>
            </a:extLst>
          </p:cNvPr>
          <p:cNvSpPr txBox="1"/>
          <p:nvPr userDrawn="1"/>
        </p:nvSpPr>
        <p:spPr>
          <a:xfrm>
            <a:off x="366487" y="5752131"/>
            <a:ext cx="8689589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本資料は作成時点の情報に基づいており、記載内容は予告なく変更される場合があります。</a:t>
            </a:r>
          </a:p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本資料に掲載の図は、資料作成用のイメージカットであり、実際とは異なる場合があります。</a:t>
            </a:r>
          </a:p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本資料は、弊社が提供するサービスや製品などの導入検討のためにご利用いただき、他の目的のためには利用しないようご注意ください。</a:t>
            </a:r>
          </a:p>
          <a:p>
            <a:pPr>
              <a:lnSpc>
                <a:spcPct val="150000"/>
              </a:lnSpc>
            </a:pP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 LAC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、ラック、</a:t>
            </a:r>
            <a:r>
              <a:rPr lang="en-US" altLang="ja-JP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JSOC</a:t>
            </a:r>
            <a:r>
              <a:rPr lang="ja-JP" altLang="en-US" sz="9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、サイバー救急センターは株式会社ラックの登録商標です。その他記載されている会社名、製品名は一般に各社の商標または登録商標です。</a:t>
            </a:r>
            <a:endParaRPr kumimoji="1" lang="ja-JP" altLang="en-US" sz="900" dirty="0">
              <a:solidFill>
                <a:schemeClr val="bg1">
                  <a:lumMod val="6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875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：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A89BAEE-7BDF-470A-9E62-EA8BDDBB91FB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1C796752-32E6-48D7-9979-31B818AAD312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3C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3" name="図 12" descr="夜の街のイラスト&#10;&#10;自動的に生成された説明">
              <a:extLst>
                <a:ext uri="{FF2B5EF4-FFF2-40B4-BE49-F238E27FC236}">
                  <a16:creationId xmlns:a16="http://schemas.microsoft.com/office/drawing/2014/main" id="{FFC393F1-97AE-453B-931F-7C5B348561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56880"/>
              <a:ext cx="12192000" cy="5192177"/>
            </a:xfrm>
            <a:prstGeom prst="rect">
              <a:avLst/>
            </a:prstGeom>
          </p:spPr>
        </p:pic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5BF53446-C9A4-405F-8587-18864B8D95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018370"/>
            <a:ext cx="9144000" cy="755612"/>
          </a:xfrm>
        </p:spPr>
        <p:txBody>
          <a:bodyPr anchor="b">
            <a:normAutofit/>
          </a:bodyPr>
          <a:lstStyle>
            <a:lvl1pPr algn="ctr">
              <a:defRPr kumimoji="1" lang="ja-JP" altLang="en-US" sz="3600" b="1" kern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</a:lstStyle>
          <a:p>
            <a:r>
              <a:rPr kumimoji="1" lang="ja-JP" altLang="en-US" dirty="0"/>
              <a:t>メインタイトル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3DFDC7A-3A9C-425B-AF33-91044F613C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475576"/>
            <a:ext cx="9144000" cy="516562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lang="ja-JP" altLang="en-US" sz="2200" i="0" kern="120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/>
              <a:t>サブタイトル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D8F76EC-F9BB-456A-8ACB-D37D9E51CDB3}"/>
              </a:ext>
            </a:extLst>
          </p:cNvPr>
          <p:cNvCxnSpPr>
            <a:cxnSpLocks/>
          </p:cNvCxnSpPr>
          <p:nvPr userDrawn="1"/>
        </p:nvCxnSpPr>
        <p:spPr>
          <a:xfrm flipH="1">
            <a:off x="2222339" y="3124778"/>
            <a:ext cx="7687519" cy="0"/>
          </a:xfrm>
          <a:prstGeom prst="line">
            <a:avLst/>
          </a:prstGeom>
          <a:ln w="28575">
            <a:solidFill>
              <a:srgbClr val="A9D1F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A44D22-AB74-4789-8B17-21DCBF802FD0}"/>
              </a:ext>
            </a:extLst>
          </p:cNvPr>
          <p:cNvSpPr txBox="1"/>
          <p:nvPr userDrawn="1"/>
        </p:nvSpPr>
        <p:spPr>
          <a:xfrm>
            <a:off x="10614909" y="6452591"/>
            <a:ext cx="13696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© 2023 LAC Co., Ltd.</a:t>
            </a:r>
            <a:endParaRPr lang="ja-JP" altLang="en-US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図 13" descr="ロゴ&#10;&#10;自動的に生成された説明">
            <a:extLst>
              <a:ext uri="{FF2B5EF4-FFF2-40B4-BE49-F238E27FC236}">
                <a16:creationId xmlns:a16="http://schemas.microsoft.com/office/drawing/2014/main" id="{7528B952-9B45-41A0-8AC1-68AB3FB72D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614" y="5412174"/>
            <a:ext cx="1022772" cy="779117"/>
          </a:xfrm>
          <a:prstGeom prst="rect">
            <a:avLst/>
          </a:prstGeom>
        </p:spPr>
      </p:pic>
      <p:pic>
        <p:nvPicPr>
          <p:cNvPr id="6" name="図 5" descr="アイコン&#10;&#10;自動的に生成された説明">
            <a:extLst>
              <a:ext uri="{FF2B5EF4-FFF2-40B4-BE49-F238E27FC236}">
                <a16:creationId xmlns:a16="http://schemas.microsoft.com/office/drawing/2014/main" id="{4FCF9630-D8F3-4E05-BAC0-38BC2B7D56D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869" y="6152703"/>
            <a:ext cx="1592261" cy="367849"/>
          </a:xfrm>
          <a:prstGeom prst="rect">
            <a:avLst/>
          </a:prstGeom>
        </p:spPr>
      </p:pic>
      <p:sp>
        <p:nvSpPr>
          <p:cNvPr id="15" name="日付プレースホルダー 3">
            <a:extLst>
              <a:ext uri="{FF2B5EF4-FFF2-40B4-BE49-F238E27FC236}">
                <a16:creationId xmlns:a16="http://schemas.microsoft.com/office/drawing/2014/main" id="{7F60CA46-2217-4E99-B6A5-D2FD1CF1A2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0662" y="63379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A5AB24C-E13B-434A-8A42-6A557F9769BD}" type="datetime1">
              <a:rPr lang="ja-JP" altLang="en-US" smtClean="0"/>
              <a:t>2023/9/7</a:t>
            </a:fld>
            <a:endParaRPr lang="ja-JP" altLang="en-US" dirty="0"/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AB03DB39-AC87-44A9-8BAD-A279F3F3600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21550" y="4261549"/>
            <a:ext cx="3346450" cy="1203325"/>
          </a:xfrm>
        </p:spPr>
        <p:txBody>
          <a:bodyPr/>
          <a:lstStyle>
            <a:lvl1pPr marL="0" indent="0" algn="r">
              <a:buNone/>
              <a:defRPr/>
            </a:lvl1pPr>
          </a:lstStyle>
          <a:p>
            <a:pPr lvl="0"/>
            <a:r>
              <a:rPr kumimoji="1" lang="ja-JP" altLang="en-US" dirty="0"/>
              <a:t>株式会社ラック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部署名</a:t>
            </a:r>
            <a:endParaRPr kumimoji="1" lang="en-US" altLang="ja-JP" dirty="0"/>
          </a:p>
          <a:p>
            <a:pPr lvl="0"/>
            <a:r>
              <a:rPr kumimoji="1" lang="ja-JP" altLang="en-US" dirty="0"/>
              <a:t>氏名</a:t>
            </a:r>
          </a:p>
        </p:txBody>
      </p:sp>
    </p:spTree>
    <p:extLst>
      <p:ext uri="{BB962C8B-B14F-4D97-AF65-F5344CB8AC3E}">
        <p14:creationId xmlns:p14="http://schemas.microsoft.com/office/powerpoint/2010/main" val="396087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：青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DC74F-7348-4682-8377-522830769D11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2513E16-BBF1-4EEA-888D-3276FC7C2ED2}"/>
              </a:ext>
            </a:extLst>
          </p:cNvPr>
          <p:cNvSpPr/>
          <p:nvPr userDrawn="1"/>
        </p:nvSpPr>
        <p:spPr>
          <a:xfrm>
            <a:off x="0" y="2"/>
            <a:ext cx="12192000" cy="665016"/>
          </a:xfrm>
          <a:prstGeom prst="rect">
            <a:avLst/>
          </a:prstGeom>
          <a:solidFill>
            <a:srgbClr val="003C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DEEBF7"/>
              </a:solidFill>
            </a:endParaRPr>
          </a:p>
        </p:txBody>
      </p:sp>
      <p:pic>
        <p:nvPicPr>
          <p:cNvPr id="8" name="図 7" descr="ロゴ&#10;&#10;自動的に生成された説明">
            <a:extLst>
              <a:ext uri="{FF2B5EF4-FFF2-40B4-BE49-F238E27FC236}">
                <a16:creationId xmlns:a16="http://schemas.microsoft.com/office/drawing/2014/main" id="{D3C66915-397B-4663-8856-44F972475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144" y="70395"/>
            <a:ext cx="656567" cy="500154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45F60BB1-F164-4574-A896-07EACF5F5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489ABE9F-6584-4864-9CEE-6A94BEC4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109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：水色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70E57-861B-4275-A214-9836A8121C8B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ECA1F19-747A-45D9-B60D-9BAA5349C376}"/>
              </a:ext>
            </a:extLst>
          </p:cNvPr>
          <p:cNvSpPr/>
          <p:nvPr userDrawn="1"/>
        </p:nvSpPr>
        <p:spPr>
          <a:xfrm>
            <a:off x="0" y="2"/>
            <a:ext cx="12192000" cy="665016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DEEBF7"/>
              </a:solidFill>
            </a:endParaRPr>
          </a:p>
        </p:txBody>
      </p:sp>
      <p:pic>
        <p:nvPicPr>
          <p:cNvPr id="10" name="図 9" descr="ロゴ&#10;&#10;自動的に生成された説明">
            <a:extLst>
              <a:ext uri="{FF2B5EF4-FFF2-40B4-BE49-F238E27FC236}">
                <a16:creationId xmlns:a16="http://schemas.microsoft.com/office/drawing/2014/main" id="{F0A75402-DF78-40F1-8F4A-5C91004CF6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443" y="113399"/>
            <a:ext cx="632264" cy="481640"/>
          </a:xfrm>
          <a:prstGeom prst="rect">
            <a:avLst/>
          </a:prstGeom>
        </p:spPr>
      </p:pic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AF6C0A67-5004-4DFA-A8D6-792B9ACA6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815EBEFD-16DD-4A93-97B4-696462369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F4A82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1995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：白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2DFD7-F159-44F4-8ACA-9829ABD1B9D4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図 9" descr="ロゴ&#10;&#10;自動的に生成された説明">
            <a:extLst>
              <a:ext uri="{FF2B5EF4-FFF2-40B4-BE49-F238E27FC236}">
                <a16:creationId xmlns:a16="http://schemas.microsoft.com/office/drawing/2014/main" id="{F0A75402-DF78-40F1-8F4A-5C91004CF6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443" y="113399"/>
            <a:ext cx="632264" cy="481640"/>
          </a:xfrm>
          <a:prstGeom prst="rect">
            <a:avLst/>
          </a:prstGeom>
        </p:spPr>
      </p:pic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ACABCA2-015D-46B7-9BF4-2CA86F566366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76467"/>
            <a:ext cx="12192000" cy="0"/>
          </a:xfrm>
          <a:prstGeom prst="line">
            <a:avLst/>
          </a:prstGeom>
          <a:ln w="28575">
            <a:solidFill>
              <a:srgbClr val="003C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C6E83A74-6EB0-42A7-8138-E0C7346BA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タイトル 11">
            <a:extLst>
              <a:ext uri="{FF2B5EF4-FFF2-40B4-BE49-F238E27FC236}">
                <a16:creationId xmlns:a16="http://schemas.microsoft.com/office/drawing/2014/main" id="{07217085-0693-4314-BFD3-03474AA2C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F4A82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60276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：青背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1091F8B-2F89-472A-A883-0834BF8046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C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D20DB-7C4D-4BA0-A27F-B0CD413D97CF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AF6C0A67-5004-4DFA-A8D6-792B9ACA6A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815EBEFD-16DD-4A93-97B4-696462369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14" name="図 13" descr="ロゴ&#10;&#10;自動的に生成された説明">
            <a:extLst>
              <a:ext uri="{FF2B5EF4-FFF2-40B4-BE49-F238E27FC236}">
                <a16:creationId xmlns:a16="http://schemas.microsoft.com/office/drawing/2014/main" id="{1309701C-06CF-4E93-93F3-7294485E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4896" y="87980"/>
            <a:ext cx="656567" cy="500154"/>
          </a:xfrm>
          <a:prstGeom prst="rect">
            <a:avLst/>
          </a:prstGeom>
        </p:spPr>
      </p:pic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654374B-748B-4795-959F-950B2F0CF71D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76467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204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：無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7505A-A047-42A9-8FA0-3A8B83FD3504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図 5" descr="ロゴ&#10;&#10;自動的に生成された説明">
            <a:extLst>
              <a:ext uri="{FF2B5EF4-FFF2-40B4-BE49-F238E27FC236}">
                <a16:creationId xmlns:a16="http://schemas.microsoft.com/office/drawing/2014/main" id="{141237AD-9ED7-4962-A40E-26BAD1F993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443" y="113399"/>
            <a:ext cx="632264" cy="481640"/>
          </a:xfrm>
          <a:prstGeom prst="rect">
            <a:avLst/>
          </a:prstGeom>
        </p:spPr>
      </p:pic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1B6DF3F0-C5F5-4229-8FF8-12B876824A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タイトル 11">
            <a:extLst>
              <a:ext uri="{FF2B5EF4-FFF2-40B4-BE49-F238E27FC236}">
                <a16:creationId xmlns:a16="http://schemas.microsoft.com/office/drawing/2014/main" id="{6F906749-1EB3-4A93-AF51-D51E9AA14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F4A82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55655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：青帯、背景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18EC0F-0181-4B9A-9787-5E7A39417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1711-01EF-41C4-A77E-8650E7E92C4D}" type="datetime1">
              <a:rPr kumimoji="1" lang="ja-JP" altLang="en-US" smtClean="0"/>
              <a:t>2023/9/7</a:t>
            </a:fld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F066A-62E0-4C23-8EB4-694ADA6E1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642" y="6349150"/>
            <a:ext cx="1285672" cy="365125"/>
          </a:xfrm>
          <a:prstGeom prst="rect">
            <a:avLst/>
          </a:prstGeom>
        </p:spPr>
        <p:txBody>
          <a:bodyPr/>
          <a:lstStyle/>
          <a:p>
            <a:fld id="{2FEE3073-953E-42C5-B49C-A863D657ED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2513E16-BBF1-4EEA-888D-3276FC7C2ED2}"/>
              </a:ext>
            </a:extLst>
          </p:cNvPr>
          <p:cNvSpPr/>
          <p:nvPr userDrawn="1"/>
        </p:nvSpPr>
        <p:spPr>
          <a:xfrm>
            <a:off x="0" y="2"/>
            <a:ext cx="12192000" cy="665016"/>
          </a:xfrm>
          <a:prstGeom prst="rect">
            <a:avLst/>
          </a:prstGeom>
          <a:solidFill>
            <a:srgbClr val="003C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DEEBF7"/>
              </a:solidFill>
            </a:endParaRPr>
          </a:p>
        </p:txBody>
      </p:sp>
      <p:pic>
        <p:nvPicPr>
          <p:cNvPr id="8" name="図 7" descr="ロゴ&#10;&#10;自動的に生成された説明">
            <a:extLst>
              <a:ext uri="{FF2B5EF4-FFF2-40B4-BE49-F238E27FC236}">
                <a16:creationId xmlns:a16="http://schemas.microsoft.com/office/drawing/2014/main" id="{D3C66915-397B-4663-8856-44F972475A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144" y="70395"/>
            <a:ext cx="656567" cy="500154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45F60BB1-F164-4574-A896-07EACF5F5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652" y="992921"/>
            <a:ext cx="11359661" cy="510014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489ABE9F-6584-4864-9CEE-6A94BEC4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54" y="136525"/>
            <a:ext cx="10515600" cy="46651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326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水 が含まれている画像&#10;&#10;自動的に生成された説明">
            <a:extLst>
              <a:ext uri="{FF2B5EF4-FFF2-40B4-BE49-F238E27FC236}">
                <a16:creationId xmlns:a16="http://schemas.microsoft.com/office/drawing/2014/main" id="{8483E20A-D4F3-4FA9-99D7-7CFA5B7F369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622"/>
            <a:ext cx="12192000" cy="5348378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F9A07ED-EE3A-469E-86E4-8CFE9D4AB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207" y="365125"/>
            <a:ext cx="114475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A9AE2B-8C3A-4615-8EEF-4ED0B2CA0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207" y="1825625"/>
            <a:ext cx="1144758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B50023-826D-4130-8ACA-DF81A1EBAE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220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BB85B7-C409-4009-AE44-387DC711A868}" type="datetime1">
              <a:rPr lang="ja-JP" altLang="en-US" smtClean="0"/>
              <a:t>2023/9/7</a:t>
            </a:fld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C456B1-6B8A-42AC-AF89-03D60390F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6737C2-C31C-4C59-A230-F08707CE7B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659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63ECE6-2C2F-4E6A-AF90-EE4F221E5CD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074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lang="ja-JP" altLang="en-US" sz="1600" kern="1200" dirty="0">
          <a:solidFill>
            <a:schemeClr val="bg2">
              <a:lumMod val="5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3AFC924-EF7F-48B1-8704-1673881D1E1B}"/>
              </a:ext>
            </a:extLst>
          </p:cNvPr>
          <p:cNvSpPr/>
          <p:nvPr userDrawn="1"/>
        </p:nvSpPr>
        <p:spPr>
          <a:xfrm>
            <a:off x="-37620" y="0"/>
            <a:ext cx="12229620" cy="6858000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DEEBF7"/>
              </a:solidFill>
            </a:endParaRPr>
          </a:p>
        </p:txBody>
      </p:sp>
      <p:pic>
        <p:nvPicPr>
          <p:cNvPr id="9" name="図 8" descr="建物, 市 が含まれている画像&#10;&#10;自動的に生成された説明">
            <a:extLst>
              <a:ext uri="{FF2B5EF4-FFF2-40B4-BE49-F238E27FC236}">
                <a16:creationId xmlns:a16="http://schemas.microsoft.com/office/drawing/2014/main" id="{669DA5D4-5CB4-473B-B399-C529CEF7E5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83" y="1509622"/>
            <a:ext cx="12192000" cy="5348378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F9A07ED-EE3A-469E-86E4-8CFE9D4AB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207" y="365125"/>
            <a:ext cx="114475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A9AE2B-8C3A-4615-8EEF-4ED0B2CA0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2207" y="1825625"/>
            <a:ext cx="1144758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B50023-826D-4130-8ACA-DF81A1EBAE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220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D2DE82-D956-4FDC-8008-2366353EA42F}" type="datetime1">
              <a:rPr lang="ja-JP" altLang="en-US" smtClean="0"/>
              <a:t>2023/9/7</a:t>
            </a:fld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C456B1-6B8A-42AC-AF89-03D60390F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6737C2-C31C-4C59-A230-F08707CE7B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659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63ECE6-2C2F-4E6A-AF90-EE4F221E5CDD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476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lang="ja-JP" altLang="en-US" sz="1600" kern="1200" dirty="0">
          <a:solidFill>
            <a:schemeClr val="bg2">
              <a:lumMod val="50000"/>
            </a:schemeClr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E3F9A91-A356-496C-8785-52AD50E5BF86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510F5712-63D1-4DDE-BA7C-4F2D718349DD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03C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pic>
          <p:nvPicPr>
            <p:cNvPr id="10" name="図 9" descr="夜の街のイラスト&#10;&#10;自動的に生成された説明">
              <a:extLst>
                <a:ext uri="{FF2B5EF4-FFF2-40B4-BE49-F238E27FC236}">
                  <a16:creationId xmlns:a16="http://schemas.microsoft.com/office/drawing/2014/main" id="{2107F36E-A46A-4145-84CE-FD1FFB2A28C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56880"/>
              <a:ext cx="12192000" cy="5192177"/>
            </a:xfrm>
            <a:prstGeom prst="rect">
              <a:avLst/>
            </a:prstGeom>
          </p:spPr>
        </p:pic>
      </p:grp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F9A07ED-EE3A-469E-86E4-8CFE9D4AB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54" y="365125"/>
            <a:ext cx="113772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A9AE2B-8C3A-4615-8EEF-4ED0B2CA0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654" y="1825625"/>
            <a:ext cx="1137724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B50023-826D-4130-8ACA-DF81A1EBAE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6B0AF450-723F-4FB4-945F-C5084C152A74}" type="datetime1">
              <a:rPr lang="ja-JP" altLang="en-US" smtClean="0"/>
              <a:t>2023/9/7</a:t>
            </a:fld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C456B1-6B8A-42AC-AF89-03D60390F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6737C2-C31C-4C59-A230-F08707CE7B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91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A763ECE6-2C2F-4E6A-AF90-EE4F221E5CDD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641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lang="ja-JP" altLang="en-US" sz="1600" kern="1200" dirty="0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6ABD46-A047-4A9F-B456-9D07E1FB2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53" y="365125"/>
            <a:ext cx="113596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351FAF-D21A-42A2-AC6C-00C850A245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654" y="1825625"/>
            <a:ext cx="113596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16F3F-1313-4C00-8823-896EB55DA9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653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9B1072F-7669-4AF6-A780-7664991D21BD}" type="datetime1">
              <a:rPr lang="ja-JP" altLang="en-US" smtClean="0"/>
              <a:t>2023/9/7</a:t>
            </a:fld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51AC3F-FEE2-4818-AB1A-90D75879A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69642" y="6349150"/>
            <a:ext cx="1285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FEE3073-953E-42C5-B49C-A863D657ED1D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BA83C56A-42C6-41E7-AFDC-62D8522988AD}"/>
              </a:ext>
            </a:extLst>
          </p:cNvPr>
          <p:cNvSpPr txBox="1">
            <a:spLocks/>
          </p:cNvSpPr>
          <p:nvPr userDrawn="1"/>
        </p:nvSpPr>
        <p:spPr>
          <a:xfrm>
            <a:off x="11524739" y="6619066"/>
            <a:ext cx="936000" cy="317151"/>
          </a:xfr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F527A1A-C615-4CA8-BE0A-AB2DA2090279}" type="slidenum">
              <a:rPr lang="ja-JP" altLang="en-US" sz="1200" smtClean="0"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C222CDA-EA3E-936D-0E96-7B0D638D3500}"/>
              </a:ext>
            </a:extLst>
          </p:cNvPr>
          <p:cNvSpPr txBox="1"/>
          <p:nvPr userDrawn="1"/>
        </p:nvSpPr>
        <p:spPr>
          <a:xfrm>
            <a:off x="10614909" y="6452591"/>
            <a:ext cx="13696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© 2023 LAC Co., Ltd.</a:t>
            </a:r>
            <a:endParaRPr lang="ja-JP" altLang="en-US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66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88" r:id="rId4"/>
    <p:sldLayoutId id="2147483661" r:id="rId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水 が含まれている画像&#10;&#10;自動的に生成された説明">
            <a:extLst>
              <a:ext uri="{FF2B5EF4-FFF2-40B4-BE49-F238E27FC236}">
                <a16:creationId xmlns:a16="http://schemas.microsoft.com/office/drawing/2014/main" id="{FEF376F8-FC3A-4688-8D24-7E26C38132C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622"/>
            <a:ext cx="12192000" cy="5348378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6ABD46-A047-4A9F-B456-9D07E1FB2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53" y="365125"/>
            <a:ext cx="113596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351FAF-D21A-42A2-AC6C-00C850A245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654" y="1825625"/>
            <a:ext cx="113596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0816F3F-1313-4C00-8823-896EB55DA9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653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C36DEFC-6C4A-4B78-A690-A838F9CD44CD}" type="datetime1">
              <a:rPr lang="ja-JP" altLang="en-US" smtClean="0"/>
              <a:t>2023/9/7</a:t>
            </a:fld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51AC3F-FEE2-4818-AB1A-90D75879A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69642" y="6349150"/>
            <a:ext cx="1285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FEE3073-953E-42C5-B49C-A863D657ED1D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AE7C5345-86B9-4437-BAF8-936DFE494785}"/>
              </a:ext>
            </a:extLst>
          </p:cNvPr>
          <p:cNvSpPr txBox="1">
            <a:spLocks/>
          </p:cNvSpPr>
          <p:nvPr userDrawn="1"/>
        </p:nvSpPr>
        <p:spPr>
          <a:xfrm>
            <a:off x="11524739" y="6619066"/>
            <a:ext cx="936000" cy="317151"/>
          </a:xfr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F527A1A-C615-4CA8-BE0A-AB2DA2090279}" type="slidenum">
              <a:rPr lang="ja-JP" altLang="en-US" sz="1200" smtClean="0"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2C8235-3A85-EDC3-5313-0D00DD031451}"/>
              </a:ext>
            </a:extLst>
          </p:cNvPr>
          <p:cNvSpPr txBox="1"/>
          <p:nvPr userDrawn="1"/>
        </p:nvSpPr>
        <p:spPr>
          <a:xfrm>
            <a:off x="10614909" y="6452591"/>
            <a:ext cx="13696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© 2023 LAC Co., Ltd.</a:t>
            </a:r>
            <a:endParaRPr lang="ja-JP" altLang="en-US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834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3" r:id="rId3"/>
    <p:sldLayoutId id="2147483694" r:id="rId4"/>
    <p:sldLayoutId id="2147483692" r:id="rId5"/>
    <p:sldLayoutId id="2147483700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F693CB8-17FD-44FB-9ABE-F692C6EB8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067C692-9A07-4F14-8A53-E4F054D09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4E7D2329-38F1-4211-845E-3EA53744A923}"/>
              </a:ext>
            </a:extLst>
          </p:cNvPr>
          <p:cNvSpPr txBox="1">
            <a:spLocks/>
          </p:cNvSpPr>
          <p:nvPr userDrawn="1"/>
        </p:nvSpPr>
        <p:spPr>
          <a:xfrm>
            <a:off x="11524739" y="6619066"/>
            <a:ext cx="936000" cy="317151"/>
          </a:xfr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F527A1A-C615-4CA8-BE0A-AB2DA2090279}" type="slidenum">
              <a:rPr lang="ja-JP" altLang="en-US" sz="1200" smtClean="0">
                <a:latin typeface="Meiryo UI" panose="020B0604030504040204" pitchFamily="50" charset="-128"/>
                <a:ea typeface="Meiryo UI" panose="020B0604030504040204" pitchFamily="50" charset="-128"/>
              </a:rPr>
              <a:pPr algn="ctr"/>
              <a:t>‹#›</a:t>
            </a:fld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E4FD9E-113E-D81E-F0CD-1F7214C258B6}"/>
              </a:ext>
            </a:extLst>
          </p:cNvPr>
          <p:cNvSpPr txBox="1"/>
          <p:nvPr userDrawn="1"/>
        </p:nvSpPr>
        <p:spPr>
          <a:xfrm>
            <a:off x="10614909" y="6452591"/>
            <a:ext cx="136967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© 2023 LAC Co., Ltd.</a:t>
            </a:r>
            <a:endParaRPr lang="ja-JP" altLang="en-US" sz="1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043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9C22E0-CDBF-4D0F-9C87-2582B57C1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9428" y="1909012"/>
            <a:ext cx="9913144" cy="1166974"/>
          </a:xfrm>
        </p:spPr>
        <p:txBody>
          <a:bodyPr>
            <a:normAutofit/>
          </a:bodyPr>
          <a:lstStyle/>
          <a:p>
            <a:pPr rtl="0"/>
            <a:r>
              <a:rPr lang="en-US" altLang="ja-JP" dirty="0">
                <a:effectLst/>
              </a:rPr>
              <a:t>IDA Plugin</a:t>
            </a:r>
            <a:r>
              <a:rPr lang="ja-JP" altLang="en-US" dirty="0"/>
              <a:t> </a:t>
            </a:r>
            <a:br>
              <a:rPr lang="en-US" altLang="ja-JP" dirty="0"/>
            </a:br>
            <a:r>
              <a:rPr lang="en-US" altLang="ja-JP" dirty="0"/>
              <a:t>AntiDebugSeeker</a:t>
            </a:r>
            <a:endParaRPr lang="en-US" altLang="ja-JP" dirty="0">
              <a:effectLst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EE37785B-4341-501D-CDAC-A0B4A1CA5759}"/>
              </a:ext>
            </a:extLst>
          </p:cNvPr>
          <p:cNvSpPr txBox="1">
            <a:spLocks/>
          </p:cNvSpPr>
          <p:nvPr/>
        </p:nvSpPr>
        <p:spPr>
          <a:xfrm>
            <a:off x="4437259" y="2977279"/>
            <a:ext cx="3151599" cy="9034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ja-JP" altLang="en-US" sz="3600" b="1" kern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</a:lstStyle>
          <a:p>
            <a:r>
              <a:rPr lang="en-US" altLang="ja-JP" sz="2000" dirty="0"/>
              <a:t>Takahiro Takeda</a:t>
            </a:r>
          </a:p>
        </p:txBody>
      </p:sp>
    </p:spTree>
    <p:extLst>
      <p:ext uri="{BB962C8B-B14F-4D97-AF65-F5344CB8AC3E}">
        <p14:creationId xmlns:p14="http://schemas.microsoft.com/office/powerpoint/2010/main" val="822384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1">
            <a:extLst>
              <a:ext uri="{FF2B5EF4-FFF2-40B4-BE49-F238E27FC236}">
                <a16:creationId xmlns:a16="http://schemas.microsoft.com/office/drawing/2014/main" id="{CB4FDAE5-2EDF-D939-3DC0-89BF7642E8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0442" y="2260124"/>
            <a:ext cx="5145189" cy="449825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ja-JP" sz="2900" dirty="0"/>
              <a:t>###Anti_Debug_Technique###</a:t>
            </a:r>
          </a:p>
          <a:p>
            <a:pPr marL="0" indent="0">
              <a:buNone/>
            </a:pPr>
            <a:r>
              <a:rPr lang="en-US" altLang="ja-JP" sz="2900" dirty="0"/>
              <a:t>default_search_range=80</a:t>
            </a: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en-US" altLang="ja-JP" sz="4000" dirty="0"/>
              <a:t>[Rule1]</a:t>
            </a:r>
          </a:p>
          <a:p>
            <a:pPr marL="0" indent="0">
              <a:buNone/>
            </a:pPr>
            <a:r>
              <a:rPr lang="en-US" altLang="ja-JP" sz="4000" dirty="0"/>
              <a:t>ABC</a:t>
            </a:r>
          </a:p>
          <a:p>
            <a:pPr marL="0" indent="0">
              <a:buNone/>
            </a:pPr>
            <a:r>
              <a:rPr lang="en-US" altLang="ja-JP" sz="4000" dirty="0"/>
              <a:t>EFG</a:t>
            </a:r>
          </a:p>
          <a:p>
            <a:pPr marL="0" indent="0">
              <a:buNone/>
            </a:pPr>
            <a:r>
              <a:rPr lang="en-US" altLang="ja-JP" sz="4000" dirty="0"/>
              <a:t>HIJ</a:t>
            </a:r>
          </a:p>
          <a:p>
            <a:pPr marL="0" indent="0">
              <a:buNone/>
            </a:pPr>
            <a:r>
              <a:rPr lang="en-US" altLang="ja-JP" sz="4000" dirty="0">
                <a:solidFill>
                  <a:srgbClr val="FF0000"/>
                </a:solidFill>
              </a:rPr>
              <a:t>search_range=50</a:t>
            </a:r>
          </a:p>
          <a:p>
            <a:pPr marL="0" indent="0">
              <a:buNone/>
            </a:pPr>
            <a:endParaRPr lang="en-US" altLang="ja-JP" sz="4000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4000" dirty="0"/>
              <a:t>[Rule2]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4000" dirty="0"/>
              <a:t>KLM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4000" dirty="0"/>
              <a:t>NOP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4000" dirty="0">
                <a:solidFill>
                  <a:srgbClr val="FF0000"/>
                </a:solidFill>
              </a:rPr>
              <a:t>search_range=200</a:t>
            </a:r>
          </a:p>
        </p:txBody>
      </p:sp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73CA15E3-7CDE-FCFC-487A-835B3E4762AB}"/>
              </a:ext>
            </a:extLst>
          </p:cNvPr>
          <p:cNvSpPr txBox="1">
            <a:spLocks/>
          </p:cNvSpPr>
          <p:nvPr/>
        </p:nvSpPr>
        <p:spPr>
          <a:xfrm>
            <a:off x="170442" y="874963"/>
            <a:ext cx="11616908" cy="1258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400" dirty="0"/>
              <a:t>If you want to set a custom search range instead of using the default value, you can specify 'search_range=value' at the end of the keyword you've set. This allows you to change the search range for each rule you've configured.</a:t>
            </a:r>
          </a:p>
        </p:txBody>
      </p:sp>
      <p:sp>
        <p:nvSpPr>
          <p:cNvPr id="10" name="タイトル 2">
            <a:extLst>
              <a:ext uri="{FF2B5EF4-FFF2-40B4-BE49-F238E27FC236}">
                <a16:creationId xmlns:a16="http://schemas.microsoft.com/office/drawing/2014/main" id="{5022F939-8AA6-014B-15B3-358495DC1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88" y="136525"/>
            <a:ext cx="10515600" cy="466725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About</a:t>
            </a:r>
            <a:r>
              <a:rPr lang="ja-JP" altLang="en-US" dirty="0"/>
              <a:t> </a:t>
            </a:r>
            <a:r>
              <a:rPr lang="en-US" altLang="ja-JP" dirty="0"/>
              <a:t>Anti_Debug_Technique in anti_debug.config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2025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15D5F1F-5B0A-A3A8-9DB4-21313CBBA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List of detectable anti-debugging techniques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F56763C-0B92-5897-1D91-31237D903818}"/>
              </a:ext>
            </a:extLst>
          </p:cNvPr>
          <p:cNvSpPr txBox="1"/>
          <p:nvPr/>
        </p:nvSpPr>
        <p:spPr>
          <a:xfrm>
            <a:off x="84137" y="749386"/>
            <a:ext cx="98717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+mj-lt"/>
              </a:rPr>
              <a:t>The following Anti Debug Techniques can be detected using AntiDebugSeeker.</a:t>
            </a:r>
            <a:endParaRPr lang="ja-JP" altLang="en-US" sz="2000" dirty="0">
              <a:latin typeface="+mj-lt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FECA27D-0EDF-3BF4-DEF4-7D9C83597677}"/>
              </a:ext>
            </a:extLst>
          </p:cNvPr>
          <p:cNvSpPr txBox="1"/>
          <p:nvPr/>
        </p:nvSpPr>
        <p:spPr>
          <a:xfrm>
            <a:off x="5993790" y="1387735"/>
            <a:ext cx="5457575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ReadHeapFlags</a:t>
            </a:r>
          </a:p>
          <a:p>
            <a:r>
              <a:rPr lang="ja-JP" altLang="en-US" dirty="0"/>
              <a:t>ReadHeapFlags_2</a:t>
            </a:r>
          </a:p>
          <a:p>
            <a:r>
              <a:rPr lang="ja-JP" altLang="en-US" dirty="0"/>
              <a:t>DebugPrivileges_Check</a:t>
            </a:r>
          </a:p>
          <a:p>
            <a:r>
              <a:rPr lang="ja-JP" altLang="en-US" dirty="0"/>
              <a:t>Opened_Exclusively_Check</a:t>
            </a:r>
          </a:p>
          <a:p>
            <a:r>
              <a:rPr lang="ja-JP" altLang="en-US" dirty="0"/>
              <a:t>EXCEPTION_INVALID_HANDLE_1</a:t>
            </a:r>
          </a:p>
          <a:p>
            <a:r>
              <a:rPr lang="ja-JP" altLang="en-US" dirty="0"/>
              <a:t>EXCEPTION_INVALID_HANDLE_2</a:t>
            </a:r>
          </a:p>
          <a:p>
            <a:r>
              <a:rPr lang="ja-JP" altLang="en-US" dirty="0"/>
              <a:t>Memory_EXECUTE_READWRITE_1</a:t>
            </a:r>
          </a:p>
          <a:p>
            <a:r>
              <a:rPr lang="ja-JP" altLang="en-US" dirty="0"/>
              <a:t>Memory_EXECUTE_READWRITE_2</a:t>
            </a:r>
          </a:p>
          <a:p>
            <a:r>
              <a:rPr lang="ja-JP" altLang="en-US" dirty="0"/>
              <a:t>Memory_Region_Tracking</a:t>
            </a:r>
          </a:p>
          <a:p>
            <a:r>
              <a:rPr lang="ja-JP" altLang="en-US" dirty="0"/>
              <a:t>Check_BreakPoint_Memory_1</a:t>
            </a:r>
          </a:p>
          <a:p>
            <a:r>
              <a:rPr lang="ja-JP" altLang="en-US" dirty="0"/>
              <a:t>Check_BreakPoint_Memory_2</a:t>
            </a:r>
          </a:p>
          <a:p>
            <a:r>
              <a:rPr lang="ja-JP" altLang="en-US" dirty="0"/>
              <a:t>Software_Breakpoints_Check</a:t>
            </a:r>
          </a:p>
          <a:p>
            <a:r>
              <a:rPr lang="ja-JP" altLang="en-US" dirty="0"/>
              <a:t>Hardware_Breakpoints_Check</a:t>
            </a:r>
          </a:p>
          <a:p>
            <a:r>
              <a:rPr lang="ja-JP" altLang="en-US" dirty="0"/>
              <a:t>Enumerate_Running_Processes</a:t>
            </a:r>
          </a:p>
          <a:p>
            <a:r>
              <a:rPr lang="ja-JP" altLang="en-US" dirty="0"/>
              <a:t>ThreadHideFromDebugger</a:t>
            </a:r>
          </a:p>
          <a:p>
            <a:r>
              <a:rPr lang="ja-JP" altLang="en-US" dirty="0"/>
              <a:t>NtQueryInformationProcess_PDPort</a:t>
            </a:r>
          </a:p>
          <a:p>
            <a:r>
              <a:rPr lang="ja-JP" altLang="en-US" dirty="0"/>
              <a:t>NtQueryInformationProcess_PDFlags</a:t>
            </a:r>
          </a:p>
          <a:p>
            <a:r>
              <a:rPr lang="ja-JP" altLang="en-US" dirty="0"/>
              <a:t>NtQueryInformationProcess_PDObjectHandle</a:t>
            </a:r>
          </a:p>
          <a:p>
            <a:r>
              <a:rPr lang="ja-JP" altLang="en-US" dirty="0"/>
              <a:t>NtQuerySystemInformation_KD_Check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AC2A53B-BE12-44C8-A2FF-50AEFFE76930}"/>
              </a:ext>
            </a:extLst>
          </p:cNvPr>
          <p:cNvSpPr txBox="1"/>
          <p:nvPr/>
        </p:nvSpPr>
        <p:spPr>
          <a:xfrm>
            <a:off x="319454" y="1249235"/>
            <a:ext cx="545757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HeapTailMarker</a:t>
            </a:r>
          </a:p>
          <a:p>
            <a:r>
              <a:rPr lang="ja-JP" altLang="en-US" dirty="0"/>
              <a:t>KernelDebuggerMarker</a:t>
            </a:r>
          </a:p>
          <a:p>
            <a:r>
              <a:rPr lang="ja-JP" altLang="en-US" dirty="0"/>
              <a:t>DbgBreakPoint_RET</a:t>
            </a:r>
          </a:p>
          <a:p>
            <a:r>
              <a:rPr lang="ja-JP" altLang="en-US" dirty="0"/>
              <a:t>DbgUiRemoteBreakin_Debugger_Terminate</a:t>
            </a:r>
          </a:p>
          <a:p>
            <a:r>
              <a:rPr lang="ja-JP" altLang="en-US" dirty="0"/>
              <a:t>PMCCheck_RDPMC</a:t>
            </a:r>
          </a:p>
          <a:p>
            <a:r>
              <a:rPr lang="ja-JP" altLang="en-US" dirty="0"/>
              <a:t>TimingCheck_RDTSC</a:t>
            </a:r>
          </a:p>
          <a:p>
            <a:r>
              <a:rPr lang="ja-JP" altLang="en-US" dirty="0"/>
              <a:t>SkipPrefixes_INT1</a:t>
            </a:r>
          </a:p>
          <a:p>
            <a:r>
              <a:rPr lang="ja-JP" altLang="en-US" dirty="0"/>
              <a:t>INT2D_interrupt_check</a:t>
            </a:r>
          </a:p>
          <a:p>
            <a:r>
              <a:rPr lang="ja-JP" altLang="en-US" dirty="0"/>
              <a:t>INT3_interrupt_check</a:t>
            </a:r>
          </a:p>
          <a:p>
            <a:r>
              <a:rPr lang="ja-JP" altLang="en-US" dirty="0"/>
              <a:t>EXCEPTION_BREAKPOINT</a:t>
            </a:r>
          </a:p>
          <a:p>
            <a:r>
              <a:rPr lang="ja-JP" altLang="en-US" dirty="0"/>
              <a:t>ICE_interrupt_check</a:t>
            </a:r>
          </a:p>
          <a:p>
            <a:r>
              <a:rPr lang="ja-JP" altLang="en-US" dirty="0"/>
              <a:t>DBG_PRINTEXCEPTION_C</a:t>
            </a:r>
          </a:p>
          <a:p>
            <a:r>
              <a:rPr lang="ja-JP" altLang="en-US" dirty="0"/>
              <a:t>TrapFlag_SingleStepException</a:t>
            </a:r>
          </a:p>
          <a:p>
            <a:r>
              <a:rPr lang="ja-JP" altLang="en-US" dirty="0"/>
              <a:t>BeingDebugged_check</a:t>
            </a:r>
          </a:p>
          <a:p>
            <a:r>
              <a:rPr lang="ja-JP" altLang="en-US" dirty="0"/>
              <a:t>NtGlobalFlag_check</a:t>
            </a:r>
          </a:p>
          <a:p>
            <a:r>
              <a:rPr lang="ja-JP" altLang="en-US" dirty="0"/>
              <a:t>NtGlobalFlag_check_2</a:t>
            </a:r>
          </a:p>
          <a:p>
            <a:r>
              <a:rPr lang="ja-JP" altLang="en-US" dirty="0"/>
              <a:t>HeapFlags</a:t>
            </a:r>
          </a:p>
          <a:p>
            <a:r>
              <a:rPr lang="ja-JP" altLang="en-US" dirty="0"/>
              <a:t>HeapForceFlags</a:t>
            </a:r>
          </a:p>
          <a:p>
            <a:r>
              <a:rPr lang="ja-JP" altLang="en-US" dirty="0"/>
              <a:t>Combination_of_HEAP_Flags</a:t>
            </a:r>
          </a:p>
          <a:p>
            <a:r>
              <a:rPr lang="ja-JP" altLang="en-US" dirty="0"/>
              <a:t>Combination_of_HEAP_Flags_2</a:t>
            </a:r>
          </a:p>
        </p:txBody>
      </p:sp>
    </p:spTree>
    <p:extLst>
      <p:ext uri="{BB962C8B-B14F-4D97-AF65-F5344CB8AC3E}">
        <p14:creationId xmlns:p14="http://schemas.microsoft.com/office/powerpoint/2010/main" val="321541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0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5125CD73-F55C-3FAB-1CFB-DCA7CA863A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8155" y="878926"/>
            <a:ext cx="11347168" cy="55768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/>
              <a:t>This is a program for automatically extracting anti-debugging techniques used by malware and displaying them in IDA.</a:t>
            </a:r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/>
              <a:t> The main functionalities of this plugin are as follows:</a:t>
            </a:r>
          </a:p>
          <a:p>
            <a:pPr marL="0" indent="0">
              <a:buNone/>
            </a:pPr>
            <a:endParaRPr lang="en-US" altLang="ja-JP" sz="2400" dirty="0"/>
          </a:p>
          <a:p>
            <a:pPr>
              <a:buFont typeface="+mj-lt"/>
              <a:buAutoNum type="arabicPeriod"/>
            </a:pPr>
            <a:r>
              <a:rPr lang="en-US" altLang="ja-JP" sz="2400" dirty="0"/>
              <a:t>Extraction of APIs that are potentially being used for anti-debugging by the malware.</a:t>
            </a:r>
          </a:p>
          <a:p>
            <a:pPr>
              <a:buFont typeface="+mj-lt"/>
              <a:buAutoNum type="arabicPeriod"/>
            </a:pPr>
            <a:endParaRPr lang="en-US" altLang="ja-JP" sz="2400" dirty="0"/>
          </a:p>
          <a:p>
            <a:pPr>
              <a:buFont typeface="+mj-lt"/>
              <a:buAutoNum type="arabicPeriod"/>
            </a:pPr>
            <a:r>
              <a:rPr lang="en-US" altLang="ja-JP" sz="2400" dirty="0"/>
              <a:t>In addition to APIs, extraction of anti-debugging techniques based on key phrases that serve as triggers, as some anti-debugging methods cannot be comprehensively identified by API calls alone.</a:t>
            </a:r>
          </a:p>
          <a:p>
            <a:pPr marL="0" indent="0" rtl="0">
              <a:buNone/>
            </a:pPr>
            <a:endParaRPr lang="en-US" altLang="ja-JP" sz="2400" dirty="0"/>
          </a:p>
          <a:p>
            <a:pPr marL="0" indent="0" rtl="0">
              <a:buNone/>
            </a:pPr>
            <a:r>
              <a:rPr lang="en-US" altLang="ja-JP" sz="2000" dirty="0"/>
              <a:t>For packed samples, running this plugin after unpacking and fixing the Import Address Table is more effective.</a:t>
            </a:r>
            <a:endParaRPr lang="en-US" altLang="ja-JP" sz="3200" dirty="0"/>
          </a:p>
        </p:txBody>
      </p:sp>
      <p:sp>
        <p:nvSpPr>
          <p:cNvPr id="5" name="タイトル 2">
            <a:extLst>
              <a:ext uri="{FF2B5EF4-FFF2-40B4-BE49-F238E27FC236}">
                <a16:creationId xmlns:a16="http://schemas.microsoft.com/office/drawing/2014/main" id="{B6AFBB14-611A-8D69-1561-CD962993D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88" y="136525"/>
            <a:ext cx="10515600" cy="4667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What is AntiDebugSeeker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0370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B6D210C-E756-61BA-395D-9C9D63D3D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517" y="156639"/>
            <a:ext cx="10515600" cy="466519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Files Required to Run the Program</a:t>
            </a:r>
            <a:endParaRPr kumimoji="1" lang="ja-JP" altLang="en-US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3C8F23E-0913-CCC0-11ED-3A2068EFE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39" y="4416733"/>
            <a:ext cx="1099538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Please place the following three files under the plugin directory of IDA :</a:t>
            </a:r>
            <a:endParaRPr kumimoji="0" lang="en-US" altLang="ja-JP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en-US" altLang="ja-JP" dirty="0" err="1"/>
              <a:t>anti_debug.config</a:t>
            </a:r>
            <a:r>
              <a:rPr kumimoji="0" lang="ja-JP" altLang="ja-JP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(A file containing rules for detecting anti-debugging techniques)</a:t>
            </a:r>
            <a:endParaRPr kumimoji="0" lang="ja-JP" altLang="ja-JP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lang="en-US" altLang="ja-JP" dirty="0" err="1"/>
              <a:t>anti_debug_techniques_descriptions.json</a:t>
            </a:r>
            <a:r>
              <a:rPr kumimoji="0" lang="ja-JP" altLang="ja-JP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(A file containing descriptions of the detected rules)</a:t>
            </a:r>
            <a:endParaRPr kumimoji="0" lang="ja-JP" altLang="ja-JP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lang="en-US" altLang="ja-JP" dirty="0"/>
              <a:t>AntiDebugSeeker.py</a:t>
            </a:r>
            <a:r>
              <a:rPr kumimoji="0" lang="ja-JP" altLang="ja-JP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(The anti-debugging detection program)</a:t>
            </a:r>
            <a:endParaRPr kumimoji="0" lang="ja-JP" altLang="ja-JP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45262A0-00C7-5C1B-5E0C-66FE7EC0B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22" y="961306"/>
            <a:ext cx="6500415" cy="3305767"/>
          </a:xfrm>
          <a:prstGeom prst="rect">
            <a:avLst/>
          </a:prstGeom>
        </p:spPr>
      </p:pic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4711493-93E9-8594-5606-C2CB6358FD2B}"/>
              </a:ext>
            </a:extLst>
          </p:cNvPr>
          <p:cNvSpPr/>
          <p:nvPr/>
        </p:nvSpPr>
        <p:spPr>
          <a:xfrm>
            <a:off x="699917" y="3107585"/>
            <a:ext cx="2407668" cy="59814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493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45E82BF2-40D0-2BF8-5E0D-B80BD05140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706" y="727050"/>
            <a:ext cx="11947602" cy="590750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ja-JP" sz="2400" dirty="0">
                <a:latin typeface="メイリオ 本文"/>
              </a:rPr>
              <a:t>Launching the plugin, </a:t>
            </a:r>
          </a:p>
          <a:p>
            <a:pPr marL="0" indent="0">
              <a:buNone/>
            </a:pPr>
            <a:r>
              <a:rPr lang="en-US" altLang="ja-JP" sz="2400" dirty="0">
                <a:latin typeface="メイリオ 本文"/>
              </a:rPr>
              <a:t>a screen named “Anti Debug Detection Results” will appear after the analysis is complete.</a:t>
            </a:r>
          </a:p>
          <a:p>
            <a:pPr marL="0" indent="0">
              <a:buNone/>
            </a:pPr>
            <a:r>
              <a:rPr lang="en-US" altLang="ja-JP" sz="2400" dirty="0">
                <a:latin typeface="メイリオ 本文"/>
              </a:rPr>
              <a:t>Ctrl + Shift + D (to launch the plugin)</a:t>
            </a:r>
          </a:p>
          <a:p>
            <a:pPr marL="0" indent="0">
              <a:buNone/>
            </a:pPr>
            <a:endParaRPr lang="en-US" altLang="ja-JP" sz="2400" dirty="0">
              <a:latin typeface="メイリオ 本文"/>
            </a:endParaRPr>
          </a:p>
          <a:p>
            <a:pPr marL="0" indent="0">
              <a:buNone/>
            </a:pPr>
            <a:r>
              <a:rPr lang="en-US" altLang="ja-JP" sz="2400" dirty="0">
                <a:latin typeface="メイリオ 本文"/>
              </a:rPr>
              <a:t>Anti Debug Detection Results</a:t>
            </a:r>
          </a:p>
          <a:p>
            <a:pPr marL="0" indent="0">
              <a:buNone/>
            </a:pPr>
            <a:endParaRPr lang="en-US" altLang="ja-JP" sz="2400" dirty="0">
              <a:latin typeface="メイリオ 本文"/>
            </a:endParaRPr>
          </a:p>
          <a:p>
            <a:pPr marL="457200" lvl="1" indent="0">
              <a:buNone/>
            </a:pPr>
            <a:r>
              <a:rPr kumimoji="1" lang="en-US" altLang="ja-JP" sz="2000" dirty="0">
                <a:latin typeface="メイリオ 本文"/>
              </a:rPr>
              <a:t>Category Name:</a:t>
            </a:r>
            <a:endParaRPr lang="en-US" altLang="ja-JP" sz="2000" dirty="0">
              <a:latin typeface="メイリオ 本文"/>
            </a:endParaRPr>
          </a:p>
          <a:p>
            <a:pPr marL="457200" lvl="1" indent="0">
              <a:buNone/>
            </a:pPr>
            <a:r>
              <a:rPr lang="en-US" altLang="ja-JP" sz="1600" dirty="0"/>
              <a:t>API category name defined in the Anti_Debug_API as listed in anti_debug.config.</a:t>
            </a:r>
          </a:p>
          <a:p>
            <a:pPr marL="457200" lvl="1" indent="0">
              <a:buNone/>
            </a:pPr>
            <a:endParaRPr kumimoji="1" lang="en-US" altLang="ja-JP" sz="2000" dirty="0">
              <a:latin typeface="メイリオ 本文"/>
            </a:endParaRPr>
          </a:p>
          <a:p>
            <a:pPr marL="457200" lvl="1" indent="0">
              <a:buNone/>
            </a:pPr>
            <a:r>
              <a:rPr lang="en-US" altLang="ja-JP" sz="2000" dirty="0">
                <a:latin typeface="メイリオ 本文"/>
              </a:rPr>
              <a:t>Possible Anti-Debug API:</a:t>
            </a:r>
          </a:p>
          <a:p>
            <a:pPr marL="457200" lvl="1" indent="0">
              <a:buNone/>
            </a:pPr>
            <a:r>
              <a:rPr lang="en-US" altLang="ja-JP" sz="1600" dirty="0"/>
              <a:t>List of detected APIs displayed.</a:t>
            </a:r>
          </a:p>
          <a:p>
            <a:pPr marL="457200" lvl="1" indent="0">
              <a:buNone/>
            </a:pPr>
            <a:endParaRPr kumimoji="1" lang="en-US" altLang="ja-JP" sz="2000" dirty="0">
              <a:latin typeface="メイリオ 本文"/>
            </a:endParaRPr>
          </a:p>
          <a:p>
            <a:pPr marL="457200" lvl="1" indent="0">
              <a:buNone/>
            </a:pPr>
            <a:r>
              <a:rPr lang="en-US" altLang="ja-JP" sz="2000" dirty="0">
                <a:latin typeface="メイリオ 本文"/>
              </a:rPr>
              <a:t>Address:</a:t>
            </a:r>
          </a:p>
          <a:p>
            <a:pPr marL="457200" lvl="1" indent="0">
              <a:buNone/>
            </a:pPr>
            <a:r>
              <a:rPr lang="en-US" altLang="ja-JP" sz="1600" dirty="0"/>
              <a:t>Address where the detected API is being used.</a:t>
            </a:r>
          </a:p>
          <a:p>
            <a:pPr marL="457200" lvl="1" indent="0">
              <a:buNone/>
            </a:pPr>
            <a:endParaRPr lang="en-US" altLang="ja-JP" sz="2000" dirty="0">
              <a:latin typeface="メイリオ 本文"/>
            </a:endParaRPr>
          </a:p>
          <a:p>
            <a:pPr marL="457200" lvl="1" indent="0">
              <a:buNone/>
            </a:pPr>
            <a:r>
              <a:rPr lang="en-US" altLang="ja-JP" sz="2000" dirty="0">
                <a:latin typeface="メイリオ 本文"/>
              </a:rPr>
              <a:t>Possible </a:t>
            </a:r>
            <a:r>
              <a:rPr kumimoji="1" lang="en-US" altLang="ja-JP" sz="2000" dirty="0">
                <a:latin typeface="メイリオ 本文"/>
              </a:rPr>
              <a:t>Anti-</a:t>
            </a:r>
            <a:r>
              <a:rPr lang="en-US" altLang="ja-JP" sz="2000" dirty="0">
                <a:latin typeface="メイリオ 本文"/>
              </a:rPr>
              <a:t>D</a:t>
            </a:r>
            <a:r>
              <a:rPr kumimoji="1" lang="en-US" altLang="ja-JP" sz="2000" dirty="0">
                <a:latin typeface="メイリオ 本文"/>
              </a:rPr>
              <a:t>ebug Technique</a:t>
            </a:r>
            <a:r>
              <a:rPr lang="en-US" altLang="ja-JP" sz="2000" dirty="0">
                <a:latin typeface="メイリオ 本文"/>
              </a:rPr>
              <a:t>:</a:t>
            </a:r>
            <a:endParaRPr kumimoji="1" lang="en-US" altLang="ja-JP" sz="2000" dirty="0">
              <a:latin typeface="メイリオ 本文"/>
            </a:endParaRPr>
          </a:p>
          <a:p>
            <a:pPr marL="457200" lvl="1" indent="0">
              <a:buNone/>
            </a:pPr>
            <a:r>
              <a:rPr lang="en-US" altLang="ja-JP" sz="1600" dirty="0"/>
              <a:t>Detection name identified by the keyword defined in Anti_Debug_Technique as listed in anti_debug.config.</a:t>
            </a:r>
          </a:p>
          <a:p>
            <a:pPr marL="457200" lvl="1" indent="0">
              <a:buNone/>
            </a:pPr>
            <a:endParaRPr kumimoji="1" lang="en-US" altLang="ja-JP" sz="2000" dirty="0">
              <a:latin typeface="メイリオ 本文"/>
            </a:endParaRPr>
          </a:p>
          <a:p>
            <a:pPr marL="457200" lvl="1" indent="0">
              <a:buNone/>
            </a:pPr>
            <a:r>
              <a:rPr lang="en-US" altLang="ja-JP" sz="2000" dirty="0">
                <a:latin typeface="メイリオ 本文"/>
              </a:rPr>
              <a:t>Address:</a:t>
            </a:r>
          </a:p>
          <a:p>
            <a:pPr marL="457200" lvl="1" indent="0">
              <a:buNone/>
            </a:pPr>
            <a:r>
              <a:rPr lang="en-US" altLang="ja-JP" sz="1600" dirty="0"/>
              <a:t>Address of the first detected keyword.</a:t>
            </a:r>
          </a:p>
          <a:p>
            <a:pPr marL="457200" lvl="1" indent="0">
              <a:buNone/>
            </a:pPr>
            <a:endParaRPr kumimoji="1" lang="en-US" altLang="ja-JP" sz="2000" dirty="0">
              <a:latin typeface="メイリオ 本文"/>
            </a:endParaRPr>
          </a:p>
          <a:p>
            <a:pPr marL="457200" lvl="1" indent="0">
              <a:buNone/>
            </a:pPr>
            <a:r>
              <a:rPr lang="en-US" altLang="ja-JP" sz="2100" dirty="0">
                <a:latin typeface="メイリオ 本文"/>
              </a:rPr>
              <a:t>(Address Transition)</a:t>
            </a:r>
            <a:endParaRPr kumimoji="1" lang="en-US" altLang="ja-JP" sz="2100" dirty="0">
              <a:latin typeface="メイリオ 本文"/>
            </a:endParaRPr>
          </a:p>
          <a:p>
            <a:pPr marL="457200" lvl="1" indent="0">
              <a:buNone/>
            </a:pPr>
            <a:r>
              <a:rPr lang="en-US" altLang="ja-JP" sz="1600" dirty="0"/>
              <a:t>By double-clicking on the detected line, you will jump to the address specified.</a:t>
            </a: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</p:txBody>
      </p:sp>
      <p:sp>
        <p:nvSpPr>
          <p:cNvPr id="4" name="タイトル 2">
            <a:extLst>
              <a:ext uri="{FF2B5EF4-FFF2-40B4-BE49-F238E27FC236}">
                <a16:creationId xmlns:a16="http://schemas.microsoft.com/office/drawing/2014/main" id="{C31D0968-662B-F8B9-AE5D-AC32507C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59" y="109024"/>
            <a:ext cx="10911620" cy="4667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How to Use AntiDebugSeeker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5464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2">
            <a:extLst>
              <a:ext uri="{FF2B5EF4-FFF2-40B4-BE49-F238E27FC236}">
                <a16:creationId xmlns:a16="http://schemas.microsoft.com/office/drawing/2014/main" id="{10894BE2-4835-8C30-49D0-BDFE55BF3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712" y="136525"/>
            <a:ext cx="10515600" cy="4667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Anti Debug Detection Results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A92104C-D4BA-9890-5CE3-1289C96C7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35" y="675958"/>
            <a:ext cx="11880130" cy="612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920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4422CF5F-6177-8E9D-BE32-0550198ABF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315" y="749395"/>
            <a:ext cx="11722604" cy="2832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1800" dirty="0"/>
              <a:t>After running the plugin, detected APIs and keywords are highlighted in different colors.</a:t>
            </a: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Additionally, if an API specified in Anti_Debug_API is detected, the category name is added as a comment. Likewise, if a rule name is detected in Anti_Debug_Technique, a description of that rule is added as a comment to the first detected keyword.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03163BAD-3AC3-3028-E2F2-247D13426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451" y="143401"/>
            <a:ext cx="10874572" cy="466519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Support Functions</a:t>
            </a:r>
            <a:endParaRPr kumimoji="1" lang="ja-JP" altLang="en-US" dirty="0"/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9E24C657-8EB6-C8C1-14E5-F7F88161B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719656"/>
              </p:ext>
            </p:extLst>
          </p:nvPr>
        </p:nvGraphicFramePr>
        <p:xfrm>
          <a:off x="395081" y="1053164"/>
          <a:ext cx="633572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7864">
                  <a:extLst>
                    <a:ext uri="{9D8B030D-6E8A-4147-A177-3AD203B41FA5}">
                      <a16:colId xmlns:a16="http://schemas.microsoft.com/office/drawing/2014/main" val="1727027916"/>
                    </a:ext>
                  </a:extLst>
                </a:gridCol>
                <a:gridCol w="3167864">
                  <a:extLst>
                    <a:ext uri="{9D8B030D-6E8A-4147-A177-3AD203B41FA5}">
                      <a16:colId xmlns:a16="http://schemas.microsoft.com/office/drawing/2014/main" val="8561276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Detection Category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Color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272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Anti_Debug_API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Green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203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Anti_Debug_Technique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Orange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834033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7EDDD61B-E2BF-10E8-2E57-0432C9928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916" y="3060146"/>
            <a:ext cx="3218519" cy="379785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2BD3ACA-96C0-CBA1-AD7F-0F2913520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486" y="3110142"/>
            <a:ext cx="7560510" cy="1060434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62FB469-B5AD-5A94-D04D-1FEBC29B33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036" y="4294150"/>
            <a:ext cx="6369153" cy="138711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07AFA50D-08AE-A3B3-0DD7-7D610227B6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0401" y="5804836"/>
            <a:ext cx="7452680" cy="84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38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10042FD3-D218-FC6D-EDBD-12E6638882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341" y="878926"/>
            <a:ext cx="11396955" cy="5100148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400" dirty="0"/>
              <a:t>Functionality for checking and editing the contents of anti_debug.config.</a:t>
            </a:r>
          </a:p>
          <a:p>
            <a:pPr marL="0" indent="0">
              <a:buNone/>
            </a:pPr>
            <a:r>
              <a:rPr lang="en-US" altLang="ja-JP" sz="2400" dirty="0"/>
              <a:t>Ctrl + Shift + E (File Editing Feature)</a:t>
            </a:r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/>
              <a:t>After making changes, </a:t>
            </a:r>
          </a:p>
          <a:p>
            <a:pPr marL="0" indent="0">
              <a:buNone/>
            </a:pPr>
            <a:r>
              <a:rPr lang="en-US" altLang="ja-JP" sz="2400" dirty="0"/>
              <a:t>click the 'Save' button to save the modifications.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タイトル 2">
            <a:extLst>
              <a:ext uri="{FF2B5EF4-FFF2-40B4-BE49-F238E27FC236}">
                <a16:creationId xmlns:a16="http://schemas.microsoft.com/office/drawing/2014/main" id="{90F86B1A-5001-4B1C-2E73-016FC516C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432" y="136960"/>
            <a:ext cx="10763127" cy="466725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a</a:t>
            </a:r>
            <a:r>
              <a:rPr kumimoji="1" lang="en-US" altLang="ja-JP" dirty="0"/>
              <a:t>nti_debug.config Editing Feature </a:t>
            </a:r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421D833-0CE0-3313-59C9-D576E5351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0901" y="1429407"/>
            <a:ext cx="4435654" cy="499826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37805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2">
            <a:extLst>
              <a:ext uri="{FF2B5EF4-FFF2-40B4-BE49-F238E27FC236}">
                <a16:creationId xmlns:a16="http://schemas.microsoft.com/office/drawing/2014/main" id="{EF88A97F-DF4D-CD86-D85E-8173B99E7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88" y="136525"/>
            <a:ext cx="10515600" cy="4667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About Anti_Debug_API in anti_debug.config</a:t>
            </a:r>
            <a:endParaRPr kumimoji="1" lang="ja-JP" altLang="en-US" dirty="0"/>
          </a:p>
        </p:txBody>
      </p:sp>
      <p:sp>
        <p:nvSpPr>
          <p:cNvPr id="7" name="テキスト プレースホルダー 1">
            <a:extLst>
              <a:ext uri="{FF2B5EF4-FFF2-40B4-BE49-F238E27FC236}">
                <a16:creationId xmlns:a16="http://schemas.microsoft.com/office/drawing/2014/main" id="{CB4FDAE5-2EDF-D939-3DC0-89BF7642E8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6783" y="910872"/>
            <a:ext cx="11470719" cy="56580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/>
              <a:t>In the Anti_Debug_API, you can freely create categories and add APIs that you wish to detect.</a:t>
            </a:r>
          </a:p>
          <a:p>
            <a:pPr marL="0" indent="0">
              <a:buNone/>
            </a:pP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/>
              <a:t>Sample</a:t>
            </a:r>
          </a:p>
          <a:p>
            <a:pPr marL="0" indent="0">
              <a:buNone/>
            </a:pPr>
            <a:r>
              <a:rPr lang="en-US" altLang="ja-JP" sz="2400" dirty="0"/>
              <a:t>###Anti_Debug_API###</a:t>
            </a: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en-US" altLang="ja-JP" sz="3600" dirty="0"/>
              <a:t>[Category Name]</a:t>
            </a:r>
          </a:p>
          <a:p>
            <a:pPr marL="0" indent="0">
              <a:buNone/>
            </a:pPr>
            <a:r>
              <a:rPr lang="en-US" altLang="ja-JP" sz="3600" dirty="0"/>
              <a:t>API1</a:t>
            </a:r>
          </a:p>
          <a:p>
            <a:pPr marL="0" indent="0">
              <a:buNone/>
            </a:pPr>
            <a:r>
              <a:rPr lang="en-US" altLang="ja-JP" sz="3600" dirty="0"/>
              <a:t>API2</a:t>
            </a:r>
          </a:p>
          <a:p>
            <a:pPr marL="0" indent="0">
              <a:buNone/>
            </a:pPr>
            <a:r>
              <a:rPr lang="en-US" altLang="ja-JP" sz="3600" dirty="0"/>
              <a:t>API3</a:t>
            </a:r>
          </a:p>
          <a:p>
            <a:pPr marL="0" indent="0">
              <a:buNone/>
            </a:pPr>
            <a:endParaRPr lang="en-US" altLang="ja-JP" sz="1800" dirty="0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E94B79D-B99C-FC5C-E69E-EEF515F0BA41}"/>
              </a:ext>
            </a:extLst>
          </p:cNvPr>
          <p:cNvCxnSpPr/>
          <p:nvPr/>
        </p:nvCxnSpPr>
        <p:spPr>
          <a:xfrm>
            <a:off x="678426" y="5825613"/>
            <a:ext cx="0" cy="442451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863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2">
            <a:extLst>
              <a:ext uri="{FF2B5EF4-FFF2-40B4-BE49-F238E27FC236}">
                <a16:creationId xmlns:a16="http://schemas.microsoft.com/office/drawing/2014/main" id="{EF88A97F-DF4D-CD86-D85E-8173B99E7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88" y="136525"/>
            <a:ext cx="10515600" cy="466725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About</a:t>
            </a:r>
            <a:r>
              <a:rPr lang="ja-JP" altLang="en-US" dirty="0"/>
              <a:t> </a:t>
            </a:r>
            <a:r>
              <a:rPr lang="en-US" altLang="ja-JP" dirty="0"/>
              <a:t>Anti_Debug_Technique in anti_debug.config</a:t>
            </a:r>
            <a:endParaRPr kumimoji="1" lang="ja-JP" altLang="en-US" dirty="0"/>
          </a:p>
        </p:txBody>
      </p:sp>
      <p:sp>
        <p:nvSpPr>
          <p:cNvPr id="7" name="テキスト プレースホルダー 1">
            <a:extLst>
              <a:ext uri="{FF2B5EF4-FFF2-40B4-BE49-F238E27FC236}">
                <a16:creationId xmlns:a16="http://schemas.microsoft.com/office/drawing/2014/main" id="{CB4FDAE5-2EDF-D939-3DC0-89BF7642E8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98260" y="3163615"/>
            <a:ext cx="4549587" cy="32949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ja-JP" sz="2000" dirty="0"/>
              <a:t>###Anti_Debug_Technique###</a:t>
            </a:r>
          </a:p>
          <a:p>
            <a:pPr marL="0" indent="0">
              <a:buNone/>
            </a:pPr>
            <a:r>
              <a:rPr lang="en-US" altLang="ja-JP" sz="2000" dirty="0"/>
              <a:t>Default_search_range=80</a:t>
            </a: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en-US" altLang="ja-JP" sz="4000" dirty="0"/>
              <a:t>[Rule1]</a:t>
            </a:r>
          </a:p>
          <a:p>
            <a:pPr marL="0" indent="0">
              <a:buNone/>
            </a:pPr>
            <a:r>
              <a:rPr lang="en-US" altLang="ja-JP" sz="4000" dirty="0"/>
              <a:t>ABC</a:t>
            </a:r>
          </a:p>
          <a:p>
            <a:pPr marL="0" indent="0">
              <a:buNone/>
            </a:pPr>
            <a:r>
              <a:rPr lang="en-US" altLang="ja-JP" sz="4000" dirty="0"/>
              <a:t>EFG</a:t>
            </a:r>
          </a:p>
          <a:p>
            <a:pPr marL="0" indent="0">
              <a:buNone/>
            </a:pPr>
            <a:r>
              <a:rPr lang="en-US" altLang="ja-JP" sz="4000" dirty="0"/>
              <a:t>HIJ</a:t>
            </a:r>
          </a:p>
        </p:txBody>
      </p:sp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73CA15E3-7CDE-FCFC-487A-835B3E4762AB}"/>
              </a:ext>
            </a:extLst>
          </p:cNvPr>
          <p:cNvSpPr txBox="1">
            <a:spLocks/>
          </p:cNvSpPr>
          <p:nvPr/>
        </p:nvSpPr>
        <p:spPr>
          <a:xfrm>
            <a:off x="319088" y="1022648"/>
            <a:ext cx="11852883" cy="4282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400" dirty="0"/>
              <a:t>The basic flow of the search is as follows: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400" dirty="0"/>
              <a:t>First, search for the first keyword. If it is found, search within the specified number of bytes (default is 80 bytes) for the second keyword.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400" dirty="0"/>
              <a:t>The same process is then applied for searching for the third keyword.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400" dirty="0"/>
              <a:t>Search Targets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400" dirty="0"/>
          </a:p>
          <a:p>
            <a:pPr marL="457200" lvl="1" indent="0">
              <a:buNone/>
            </a:pPr>
            <a:r>
              <a:rPr lang="en-US" altLang="ja-JP" dirty="0"/>
              <a:t>Disassembly </a:t>
            </a:r>
            <a:r>
              <a:rPr lang="en-US" altLang="ja-JP"/>
              <a:t>(Opcode, Operand)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Comments</a:t>
            </a:r>
          </a:p>
          <a:p>
            <a:pPr marL="457200" lvl="1" indent="0">
              <a:buNone/>
            </a:pPr>
            <a:r>
              <a:rPr lang="en-US" altLang="ja-JP" dirty="0"/>
              <a:t>API based on Import</a:t>
            </a:r>
            <a:r>
              <a:rPr lang="ja-JP" altLang="en-US" dirty="0"/>
              <a:t> </a:t>
            </a:r>
            <a:r>
              <a:rPr lang="en-US" altLang="ja-JP" dirty="0"/>
              <a:t>Table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ja-JP" sz="2000" dirty="0"/>
          </a:p>
        </p:txBody>
      </p:sp>
      <p:sp>
        <p:nvSpPr>
          <p:cNvPr id="11" name="右大かっこ 10">
            <a:extLst>
              <a:ext uri="{FF2B5EF4-FFF2-40B4-BE49-F238E27FC236}">
                <a16:creationId xmlns:a16="http://schemas.microsoft.com/office/drawing/2014/main" id="{FF1ADD77-E521-7156-DCA8-BC36C1FAF9A8}"/>
              </a:ext>
            </a:extLst>
          </p:cNvPr>
          <p:cNvSpPr/>
          <p:nvPr/>
        </p:nvSpPr>
        <p:spPr>
          <a:xfrm>
            <a:off x="8270842" y="4704009"/>
            <a:ext cx="184354" cy="540773"/>
          </a:xfrm>
          <a:prstGeom prst="rightBracke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大かっこ 11">
            <a:extLst>
              <a:ext uri="{FF2B5EF4-FFF2-40B4-BE49-F238E27FC236}">
                <a16:creationId xmlns:a16="http://schemas.microsoft.com/office/drawing/2014/main" id="{20127819-207E-7CA0-DE8C-718746DEC155}"/>
              </a:ext>
            </a:extLst>
          </p:cNvPr>
          <p:cNvSpPr/>
          <p:nvPr/>
        </p:nvSpPr>
        <p:spPr>
          <a:xfrm>
            <a:off x="8270842" y="5411931"/>
            <a:ext cx="184354" cy="540771"/>
          </a:xfrm>
          <a:prstGeom prst="rightBracke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524D9556-8448-E1E1-E2AE-53919A54ED80}"/>
              </a:ext>
            </a:extLst>
          </p:cNvPr>
          <p:cNvSpPr txBox="1">
            <a:spLocks/>
          </p:cNvSpPr>
          <p:nvPr/>
        </p:nvSpPr>
        <p:spPr>
          <a:xfrm>
            <a:off x="8627979" y="4847832"/>
            <a:ext cx="1265185" cy="540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2000" b="1" dirty="0">
                <a:solidFill>
                  <a:schemeClr val="accent3"/>
                </a:solidFill>
              </a:rPr>
              <a:t>80bytes</a:t>
            </a:r>
          </a:p>
        </p:txBody>
      </p:sp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546F4AAE-698F-2129-D561-B0381EEBAC4F}"/>
              </a:ext>
            </a:extLst>
          </p:cNvPr>
          <p:cNvSpPr txBox="1">
            <a:spLocks/>
          </p:cNvSpPr>
          <p:nvPr/>
        </p:nvSpPr>
        <p:spPr>
          <a:xfrm>
            <a:off x="8627979" y="5598475"/>
            <a:ext cx="1346301" cy="5407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b="1" dirty="0">
                <a:solidFill>
                  <a:schemeClr val="accent3"/>
                </a:solidFill>
              </a:rPr>
              <a:t>80bytes</a:t>
            </a:r>
          </a:p>
        </p:txBody>
      </p:sp>
    </p:spTree>
    <p:extLst>
      <p:ext uri="{BB962C8B-B14F-4D97-AF65-F5344CB8AC3E}">
        <p14:creationId xmlns:p14="http://schemas.microsoft.com/office/powerpoint/2010/main" val="2927697195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2A9E977-FC4A-46EE-9124-28F440CB88FD}" vid="{E17273FA-10AA-468B-8B3D-A8E46F71F1B6}"/>
    </a:ext>
  </a:extLst>
</a:theme>
</file>

<file path=ppt/theme/theme2.xml><?xml version="1.0" encoding="utf-8"?>
<a:theme xmlns:a="http://schemas.openxmlformats.org/drawingml/2006/main" name="5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2A9E977-FC4A-46EE-9124-28F440CB88FD}" vid="{A23972E5-CF98-45C9-B23A-C47A39B84FC4}"/>
    </a:ext>
  </a:extLst>
</a:theme>
</file>

<file path=ppt/theme/theme3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2A9E977-FC4A-46EE-9124-28F440CB88FD}" vid="{D56A5F97-9B5E-43DB-9B63-47AB98CD7BD5}"/>
    </a:ext>
  </a:extLst>
</a:theme>
</file>

<file path=ppt/theme/theme4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6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2A9E977-FC4A-46EE-9124-28F440CB88FD}" vid="{0C06F207-99A8-4B9B-A61A-6FAF6E83F529}"/>
    </a:ext>
  </a:extLst>
</a:theme>
</file>

<file path=ppt/theme/theme5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2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2A9E977-FC4A-46EE-9124-28F440CB88FD}" vid="{4CBDC5DC-4E33-4C79-AEDA-E10A413268CC}"/>
    </a:ext>
  </a:extLst>
</a:theme>
</file>

<file path=ppt/theme/theme6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2A9E977-FC4A-46EE-9124-28F440CB88FD}" vid="{2F0A3CEB-BBE0-4B51-B486-6C3791F2A34C}"/>
    </a:ext>
  </a:extLst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0FD6625645B7224498831381D244DEDE" ma:contentTypeVersion="10" ma:contentTypeDescription="新しいドキュメントを作成します。" ma:contentTypeScope="" ma:versionID="7c572c2e4ee0361fb9a1cc202eea5470">
  <xsd:schema xmlns:xsd="http://www.w3.org/2001/XMLSchema" xmlns:xs="http://www.w3.org/2001/XMLSchema" xmlns:p="http://schemas.microsoft.com/office/2006/metadata/properties" xmlns:ns2="315bd8fd-e0cc-4c03-97da-8bd57c49dec8" xmlns:ns3="91fc7835-221a-439d-8ea7-116cb1ad4020" targetNamespace="http://schemas.microsoft.com/office/2006/metadata/properties" ma:root="true" ma:fieldsID="38dac23f19a1297d535440934119e424" ns2:_="" ns3:_="">
    <xsd:import namespace="315bd8fd-e0cc-4c03-97da-8bd57c49dec8"/>
    <xsd:import namespace="91fc7835-221a-439d-8ea7-116cb1ad4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5bd8fd-e0cc-4c03-97da-8bd57c49de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46bebaf0-6379-4e70-9fda-b1017a58f3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fc7835-221a-439d-8ea7-116cb1ad4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15bd8fd-e0cc-4c03-97da-8bd57c49dec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70B5D7-41B6-447E-8920-25A8EC784B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5bd8fd-e0cc-4c03-97da-8bd57c49dec8"/>
    <ds:schemaRef ds:uri="91fc7835-221a-439d-8ea7-116cb1ad40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9E62BA3-5D5F-4005-B4C4-E5BE230DE9DB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91fc7835-221a-439d-8ea7-116cb1ad4020"/>
    <ds:schemaRef ds:uri="315bd8fd-e0cc-4c03-97da-8bd57c49dec8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1D0952C-29E0-4A40-84EE-8111B13754FF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411769f2-88ef-4c20-80b1-26523e4e7599}" enabled="1" method="Standard" siteId="{576ec8d8-f4f9-4e36-b6f4-e32d84d3d87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2022-02-28_勉強会資料</Template>
  <TotalTime>0</TotalTime>
  <Words>768</Words>
  <Application>Microsoft Office PowerPoint</Application>
  <PresentationFormat>ワイド画面</PresentationFormat>
  <Paragraphs>150</Paragraphs>
  <Slides>12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6</vt:i4>
      </vt:variant>
      <vt:variant>
        <vt:lpstr>スライド タイトル</vt:lpstr>
      </vt:variant>
      <vt:variant>
        <vt:i4>12</vt:i4>
      </vt:variant>
    </vt:vector>
  </HeadingPairs>
  <TitlesOfParts>
    <vt:vector size="23" baseType="lpstr">
      <vt:lpstr>Meiryo UI</vt:lpstr>
      <vt:lpstr>メイリオ</vt:lpstr>
      <vt:lpstr>メイリオ 本文</vt:lpstr>
      <vt:lpstr>游ゴシック</vt:lpstr>
      <vt:lpstr>Arial</vt:lpstr>
      <vt:lpstr>デザインの設定</vt:lpstr>
      <vt:lpstr>5_デザインの設定</vt:lpstr>
      <vt:lpstr>4_デザインの設定</vt:lpstr>
      <vt:lpstr>1_デザインの設定</vt:lpstr>
      <vt:lpstr>3_デザインの設定</vt:lpstr>
      <vt:lpstr>2_デザインの設定</vt:lpstr>
      <vt:lpstr>IDA Plugin  AntiDebugSeeker</vt:lpstr>
      <vt:lpstr>What is AntiDebugSeeker</vt:lpstr>
      <vt:lpstr>Files Required to Run the Program</vt:lpstr>
      <vt:lpstr>How to Use AntiDebugSeeker</vt:lpstr>
      <vt:lpstr>Anti Debug Detection Results</vt:lpstr>
      <vt:lpstr>Support Functions</vt:lpstr>
      <vt:lpstr>anti_debug.config Editing Feature </vt:lpstr>
      <vt:lpstr>About Anti_Debug_API in anti_debug.config</vt:lpstr>
      <vt:lpstr>About Anti_Debug_Technique in anti_debug.config</vt:lpstr>
      <vt:lpstr>About Anti_Debug_Technique in anti_debug.config</vt:lpstr>
      <vt:lpstr>List of detectable anti-debugging techniques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ランサムウェア最新動向2022</dc:title>
  <dc:creator/>
  <cp:lastModifiedBy/>
  <cp:revision>1</cp:revision>
  <dcterms:created xsi:type="dcterms:W3CDTF">2022-06-02T02:11:55Z</dcterms:created>
  <dcterms:modified xsi:type="dcterms:W3CDTF">2023-09-07T00:58:13Z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0x010100A7ED7E3819FD47408DBFA72AAECB2472</vt:lpwstr>
  </property>
</Properties>
</file>